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95"/>
  </p:notesMasterIdLst>
  <p:handoutMasterIdLst>
    <p:handoutMasterId r:id="rId96"/>
  </p:handoutMasterIdLst>
  <p:sldIdLst>
    <p:sldId id="2042" r:id="rId7"/>
    <p:sldId id="2043" r:id="rId8"/>
    <p:sldId id="3391" r:id="rId9"/>
    <p:sldId id="3393" r:id="rId10"/>
    <p:sldId id="3394" r:id="rId11"/>
    <p:sldId id="3395" r:id="rId12"/>
    <p:sldId id="3396" r:id="rId13"/>
    <p:sldId id="3392" r:id="rId14"/>
    <p:sldId id="3397" r:id="rId15"/>
    <p:sldId id="3398" r:id="rId16"/>
    <p:sldId id="3399" r:id="rId17"/>
    <p:sldId id="3400" r:id="rId18"/>
    <p:sldId id="3401" r:id="rId19"/>
    <p:sldId id="3403" r:id="rId20"/>
    <p:sldId id="3404" r:id="rId21"/>
    <p:sldId id="3402" r:id="rId22"/>
    <p:sldId id="3405" r:id="rId23"/>
    <p:sldId id="3406" r:id="rId24"/>
    <p:sldId id="3408" r:id="rId25"/>
    <p:sldId id="3483" r:id="rId26"/>
    <p:sldId id="3407" r:id="rId27"/>
    <p:sldId id="3409" r:id="rId28"/>
    <p:sldId id="3410" r:id="rId29"/>
    <p:sldId id="3411" r:id="rId30"/>
    <p:sldId id="3412" r:id="rId31"/>
    <p:sldId id="3413" r:id="rId32"/>
    <p:sldId id="3414" r:id="rId33"/>
    <p:sldId id="3415" r:id="rId34"/>
    <p:sldId id="3416" r:id="rId35"/>
    <p:sldId id="3419" r:id="rId36"/>
    <p:sldId id="3421" r:id="rId37"/>
    <p:sldId id="3422" r:id="rId38"/>
    <p:sldId id="3424" r:id="rId39"/>
    <p:sldId id="3425" r:id="rId40"/>
    <p:sldId id="3427" r:id="rId41"/>
    <p:sldId id="3426" r:id="rId42"/>
    <p:sldId id="3428" r:id="rId43"/>
    <p:sldId id="3429" r:id="rId44"/>
    <p:sldId id="3430" r:id="rId45"/>
    <p:sldId id="3431" r:id="rId46"/>
    <p:sldId id="3432" r:id="rId47"/>
    <p:sldId id="3433" r:id="rId48"/>
    <p:sldId id="3434" r:id="rId49"/>
    <p:sldId id="3435" r:id="rId50"/>
    <p:sldId id="3436" r:id="rId51"/>
    <p:sldId id="3437" r:id="rId52"/>
    <p:sldId id="3438" r:id="rId53"/>
    <p:sldId id="3439" r:id="rId54"/>
    <p:sldId id="3440" r:id="rId55"/>
    <p:sldId id="3441" r:id="rId56"/>
    <p:sldId id="3445" r:id="rId57"/>
    <p:sldId id="3446" r:id="rId58"/>
    <p:sldId id="3447" r:id="rId59"/>
    <p:sldId id="3442" r:id="rId60"/>
    <p:sldId id="3448" r:id="rId61"/>
    <p:sldId id="3484" r:id="rId62"/>
    <p:sldId id="3449" r:id="rId63"/>
    <p:sldId id="3450" r:id="rId64"/>
    <p:sldId id="3451" r:id="rId65"/>
    <p:sldId id="3452" r:id="rId66"/>
    <p:sldId id="3453" r:id="rId67"/>
    <p:sldId id="3454" r:id="rId68"/>
    <p:sldId id="3455" r:id="rId69"/>
    <p:sldId id="3456" r:id="rId70"/>
    <p:sldId id="3457" r:id="rId71"/>
    <p:sldId id="3458" r:id="rId72"/>
    <p:sldId id="3460" r:id="rId73"/>
    <p:sldId id="3461" r:id="rId74"/>
    <p:sldId id="3462" r:id="rId75"/>
    <p:sldId id="3463" r:id="rId76"/>
    <p:sldId id="3464" r:id="rId77"/>
    <p:sldId id="3465" r:id="rId78"/>
    <p:sldId id="3466" r:id="rId79"/>
    <p:sldId id="3467" r:id="rId80"/>
    <p:sldId id="3468" r:id="rId81"/>
    <p:sldId id="3469" r:id="rId82"/>
    <p:sldId id="3470" r:id="rId83"/>
    <p:sldId id="3471" r:id="rId84"/>
    <p:sldId id="3472" r:id="rId85"/>
    <p:sldId id="3473" r:id="rId86"/>
    <p:sldId id="3477" r:id="rId87"/>
    <p:sldId id="3480" r:id="rId88"/>
    <p:sldId id="3481" r:id="rId89"/>
    <p:sldId id="3479" r:id="rId90"/>
    <p:sldId id="3474" r:id="rId91"/>
    <p:sldId id="3475" r:id="rId92"/>
    <p:sldId id="3482" r:id="rId93"/>
    <p:sldId id="3485" r:id="rId9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troduction" id="{A9C4DBE8-51D6-44F4-AFDE-BCA25924C9D0}">
          <p14:sldIdLst>
            <p14:sldId id="2042"/>
          </p14:sldIdLst>
        </p14:section>
        <p14:section name="What is Cosmos DB" id="{F17191C8-4650-4C7E-B138-F63F3D11A522}">
          <p14:sldIdLst>
            <p14:sldId id="2043"/>
            <p14:sldId id="3391"/>
            <p14:sldId id="3393"/>
            <p14:sldId id="3394"/>
            <p14:sldId id="3395"/>
            <p14:sldId id="3396"/>
            <p14:sldId id="3392"/>
            <p14:sldId id="3397"/>
            <p14:sldId id="3398"/>
            <p14:sldId id="3399"/>
            <p14:sldId id="3400"/>
            <p14:sldId id="3401"/>
            <p14:sldId id="3403"/>
            <p14:sldId id="3404"/>
            <p14:sldId id="3402"/>
            <p14:sldId id="3405"/>
            <p14:sldId id="3406"/>
            <p14:sldId id="3408"/>
            <p14:sldId id="3483"/>
            <p14:sldId id="3407"/>
          </p14:sldIdLst>
        </p14:section>
        <p14:section name="Wide-Range of Data APIs" id="{0A66212B-22FB-4E95-81F2-AE843B8BE414}">
          <p14:sldIdLst>
            <p14:sldId id="3409"/>
            <p14:sldId id="3410"/>
            <p14:sldId id="3411"/>
          </p14:sldIdLst>
        </p14:section>
        <p14:section name="SQL API" id="{D4CE847B-382E-42C1-AC01-E1166893CC04}">
          <p14:sldIdLst>
            <p14:sldId id="3412"/>
            <p14:sldId id="3413"/>
            <p14:sldId id="3414"/>
            <p14:sldId id="3415"/>
            <p14:sldId id="3416"/>
            <p14:sldId id="3419"/>
            <p14:sldId id="3421"/>
            <p14:sldId id="3422"/>
            <p14:sldId id="3424"/>
            <p14:sldId id="3425"/>
            <p14:sldId id="3427"/>
            <p14:sldId id="3426"/>
            <p14:sldId id="3428"/>
            <p14:sldId id="3429"/>
            <p14:sldId id="3430"/>
          </p14:sldIdLst>
        </p14:section>
        <p14:section name="API for MongoDB" id="{24E3DA7D-2600-422C-BDDC-20052F0AAE58}">
          <p14:sldIdLst>
            <p14:sldId id="3431"/>
            <p14:sldId id="3432"/>
            <p14:sldId id="3433"/>
            <p14:sldId id="3434"/>
            <p14:sldId id="3435"/>
            <p14:sldId id="3436"/>
            <p14:sldId id="3437"/>
            <p14:sldId id="3438"/>
            <p14:sldId id="3439"/>
          </p14:sldIdLst>
        </p14:section>
        <p14:section name="Gremlin API" id="{01761CD3-273D-4266-B8C6-AC1A2A8F30F9}">
          <p14:sldIdLst>
            <p14:sldId id="3440"/>
            <p14:sldId id="3441"/>
            <p14:sldId id="3445"/>
            <p14:sldId id="3446"/>
            <p14:sldId id="3447"/>
            <p14:sldId id="3442"/>
            <p14:sldId id="3448"/>
            <p14:sldId id="3484"/>
            <p14:sldId id="3449"/>
            <p14:sldId id="3450"/>
            <p14:sldId id="3451"/>
            <p14:sldId id="3452"/>
            <p14:sldId id="3453"/>
            <p14:sldId id="3454"/>
          </p14:sldIdLst>
        </p14:section>
        <p14:section name="Cassandra API" id="{CE0A462C-BB83-48A6-A5BE-630B6E58E307}">
          <p14:sldIdLst>
            <p14:sldId id="3455"/>
            <p14:sldId id="3456"/>
            <p14:sldId id="3457"/>
            <p14:sldId id="3458"/>
            <p14:sldId id="3460"/>
            <p14:sldId id="3461"/>
            <p14:sldId id="3462"/>
            <p14:sldId id="3463"/>
          </p14:sldIdLst>
        </p14:section>
        <p14:section name="Table API" id="{304F139A-14CC-442D-B92D-F8D17742E87C}">
          <p14:sldIdLst>
            <p14:sldId id="3464"/>
            <p14:sldId id="3465"/>
            <p14:sldId id="3466"/>
            <p14:sldId id="3467"/>
            <p14:sldId id="3468"/>
            <p14:sldId id="3469"/>
            <p14:sldId id="3470"/>
            <p14:sldId id="3471"/>
            <p14:sldId id="3472"/>
            <p14:sldId id="3473"/>
          </p14:sldIdLst>
        </p14:section>
        <p14:section name="etcd API" id="{8CAF2EA3-D466-44C9-91C4-D2E174B56C98}">
          <p14:sldIdLst>
            <p14:sldId id="3477"/>
            <p14:sldId id="3480"/>
            <p14:sldId id="3481"/>
            <p14:sldId id="3479"/>
          </p14:sldIdLst>
        </p14:section>
        <p14:section name="Call to Action" id="{36621BEA-D597-452B-A599-94ECB8ED68B1}">
          <p14:sldIdLst>
            <p14:sldId id="3474"/>
            <p14:sldId id="3475"/>
          </p14:sldIdLst>
        </p14:section>
        <p14:section name="Closing" id="{41D8782F-9995-43FA-9C6D-265D37917A6B}">
          <p14:sldIdLst>
            <p14:sldId id="3482"/>
            <p14:sldId id="34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0078D4"/>
    <a:srgbClr val="FFFFFF"/>
    <a:srgbClr val="243A5E"/>
    <a:srgbClr val="000000"/>
    <a:srgbClr val="50E6FF"/>
    <a:srgbClr val="FEF000"/>
    <a:srgbClr val="3B2E58"/>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860" autoAdjust="0"/>
  </p:normalViewPr>
  <p:slideViewPr>
    <p:cSldViewPr snapToGrid="0">
      <p:cViewPr varScale="1">
        <p:scale>
          <a:sx n="75" d="100"/>
          <a:sy n="75" d="100"/>
        </p:scale>
        <p:origin x="1086" y="6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notesMaster" Target="notesMasters/notesMaster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2/7/2020 9:29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2/7/2020 8:34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2/7/2020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11280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IMPORTANT: 10-Gb storage limit per logical partition key</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FUNNY:  Documentation for limits has “No practical limit”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Maximum length of property name/value</a:t>
            </a:r>
          </a:p>
          <a:p>
            <a:pPr marL="171450" indent="-171450">
              <a:buFont typeface="Arial" panose="020B0604020202020204" pitchFamily="34" charset="0"/>
              <a:buChar char="•"/>
            </a:pPr>
            <a:r>
              <a:rPr lang="en-US" b="0" u="none" dirty="0"/>
              <a:t>maximum number of properties per item</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But note that the maximum size of an item is 2-Mb (UTF-8 length of JSON representation)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19903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2/7/2020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05309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Font typeface="Arial" panose="020B0604020202020204" pitchFamily="34" charset="0"/>
              <a:buNone/>
            </a:pPr>
            <a:r>
              <a:rPr lang="en-US" sz="900" b="0" u="none" dirty="0"/>
              <a:t>IoT use cases commonly share some patterns in how they ingest, process, and store data:</a:t>
            </a:r>
          </a:p>
          <a:p>
            <a:pPr marL="171450" indent="-171450">
              <a:buFont typeface="Arial" panose="020B0604020202020204" pitchFamily="34" charset="0"/>
              <a:buChar char="•"/>
            </a:pPr>
            <a:r>
              <a:rPr lang="en-US" sz="900" b="0" u="none" dirty="0"/>
              <a:t>Systems need to ingest bursts of data from devices sensors of various locales</a:t>
            </a:r>
          </a:p>
          <a:p>
            <a:pPr marL="171450" indent="-171450">
              <a:buFont typeface="Arial" panose="020B0604020202020204" pitchFamily="34" charset="0"/>
              <a:buChar char="•"/>
            </a:pPr>
            <a:r>
              <a:rPr lang="en-US" sz="900" b="0" u="none" dirty="0"/>
              <a:t>Systems process and analyze streaming data to derive real-time insights</a:t>
            </a:r>
          </a:p>
          <a:p>
            <a:pPr marL="171450" indent="-171450">
              <a:buFont typeface="Arial" panose="020B0604020202020204" pitchFamily="34" charset="0"/>
              <a:buChar char="•"/>
            </a:pPr>
            <a:r>
              <a:rPr lang="en-US" sz="900" b="0" u="none" dirty="0"/>
              <a:t>Data is then archived to cold storage for batch analytics</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2/7/2020 8:34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41244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Segoe UI" panose="020B0502040204020203" pitchFamily="34" charset="0"/>
                <a:ea typeface="+mn-ea"/>
                <a:cs typeface="+mn-cs"/>
              </a:rPr>
              <a:t>Bursts of data can be ingested by Azure Event Hubs as it offers high throughput data ingestion with low latency.</a:t>
            </a:r>
          </a:p>
          <a:p>
            <a:endParaRPr lang="en-US" sz="900" b="0" i="0" kern="1200" dirty="0">
              <a:solidFill>
                <a:schemeClr val="tx1"/>
              </a:solidFill>
              <a:effectLst/>
              <a:latin typeface="Segoe UI" panose="020B0502040204020203" pitchFamily="34" charset="0"/>
              <a:ea typeface="+mn-ea"/>
              <a:cs typeface="+mn-cs"/>
            </a:endParaRPr>
          </a:p>
          <a:p>
            <a:r>
              <a:rPr lang="en-US" sz="900" b="0" i="0" kern="1200" dirty="0">
                <a:solidFill>
                  <a:schemeClr val="tx1"/>
                </a:solidFill>
                <a:effectLst/>
                <a:latin typeface="Segoe UI" panose="020B0502040204020203" pitchFamily="34" charset="0"/>
                <a:ea typeface="+mn-ea"/>
                <a:cs typeface="+mn-cs"/>
              </a:rPr>
              <a:t>Data ingested that needs to be processed for real-time insight can be funneled to Azure Stream Analytics for real-time analytics.</a:t>
            </a:r>
          </a:p>
          <a:p>
            <a:endParaRPr lang="en-US" sz="900" b="0" i="0" kern="1200" dirty="0">
              <a:solidFill>
                <a:schemeClr val="tx1"/>
              </a:solidFill>
              <a:effectLst/>
              <a:latin typeface="Segoe UI" panose="020B0502040204020203" pitchFamily="34" charset="0"/>
              <a:ea typeface="+mn-ea"/>
              <a:cs typeface="+mn-cs"/>
            </a:endParaRPr>
          </a:p>
          <a:p>
            <a:r>
              <a:rPr lang="en-US" sz="900" b="0" i="0" kern="1200" dirty="0">
                <a:solidFill>
                  <a:schemeClr val="tx1"/>
                </a:solidFill>
                <a:effectLst/>
                <a:latin typeface="Segoe UI" panose="020B0502040204020203" pitchFamily="34" charset="0"/>
                <a:ea typeface="+mn-ea"/>
                <a:cs typeface="+mn-cs"/>
              </a:rPr>
              <a:t>Data can be loaded into Azure Cosmos DB for </a:t>
            </a:r>
            <a:r>
              <a:rPr lang="en-US" sz="900" b="0" i="0" kern="1200" dirty="0" err="1">
                <a:solidFill>
                  <a:schemeClr val="tx1"/>
                </a:solidFill>
                <a:effectLst/>
                <a:latin typeface="Segoe UI" panose="020B0502040204020203" pitchFamily="34" charset="0"/>
                <a:ea typeface="+mn-ea"/>
                <a:cs typeface="+mn-cs"/>
              </a:rPr>
              <a:t>adhoc</a:t>
            </a:r>
            <a:r>
              <a:rPr lang="en-US" sz="900" b="0" i="0" kern="1200" dirty="0">
                <a:solidFill>
                  <a:schemeClr val="tx1"/>
                </a:solidFill>
                <a:effectLst/>
                <a:latin typeface="Segoe UI" panose="020B0502040204020203" pitchFamily="34" charset="0"/>
                <a:ea typeface="+mn-ea"/>
                <a:cs typeface="+mn-cs"/>
              </a:rPr>
              <a:t> querying.</a:t>
            </a:r>
          </a:p>
          <a:p>
            <a:endParaRPr lang="en-US" sz="900" b="0" i="0" kern="1200" dirty="0">
              <a:solidFill>
                <a:schemeClr val="tx1"/>
              </a:solidFill>
              <a:effectLst/>
              <a:latin typeface="Segoe UI" panose="020B0502040204020203" pitchFamily="34" charset="0"/>
              <a:ea typeface="+mn-ea"/>
              <a:cs typeface="+mn-cs"/>
            </a:endParaRPr>
          </a:p>
          <a:p>
            <a:r>
              <a:rPr lang="en-US" sz="900" b="0" i="0" kern="1200" dirty="0">
                <a:solidFill>
                  <a:schemeClr val="tx1"/>
                </a:solidFill>
                <a:effectLst/>
                <a:latin typeface="Segoe UI" panose="020B0502040204020203" pitchFamily="34" charset="0"/>
                <a:ea typeface="+mn-ea"/>
                <a:cs typeface="+mn-cs"/>
              </a:rPr>
              <a:t>Then all data or just changes to data in Azure Cosmos DB can be used as reference data as part of real-time analytics.</a:t>
            </a:r>
          </a:p>
          <a:p>
            <a:endParaRPr lang="en-US" sz="900" b="0" i="0" kern="1200" dirty="0">
              <a:solidFill>
                <a:schemeClr val="tx1"/>
              </a:solidFill>
              <a:effectLst/>
              <a:latin typeface="Segoe UI" panose="020B0502040204020203" pitchFamily="34" charset="0"/>
              <a:ea typeface="+mn-ea"/>
              <a:cs typeface="+mn-cs"/>
            </a:endParaRPr>
          </a:p>
          <a:p>
            <a:r>
              <a:rPr lang="en-US" sz="900" b="0" i="0" kern="1200" dirty="0">
                <a:solidFill>
                  <a:schemeClr val="tx1"/>
                </a:solidFill>
                <a:effectLst/>
                <a:latin typeface="Segoe UI" panose="020B0502040204020203" pitchFamily="34" charset="0"/>
                <a:ea typeface="+mn-ea"/>
                <a:cs typeface="+mn-cs"/>
              </a:rPr>
              <a:t>In addition, data can further be refined and processed by connecting Azure Cosmos DB data to HDInsight for Pig, Hive, or Map/Reduce jobs.</a:t>
            </a:r>
          </a:p>
          <a:p>
            <a:endParaRPr lang="en-US" sz="900" b="0" i="0" kern="1200" dirty="0">
              <a:solidFill>
                <a:schemeClr val="tx1"/>
              </a:solidFill>
              <a:effectLst/>
              <a:latin typeface="Segoe UI" panose="020B0502040204020203" pitchFamily="34" charset="0"/>
              <a:ea typeface="+mn-ea"/>
              <a:cs typeface="+mn-cs"/>
            </a:endParaRPr>
          </a:p>
          <a:p>
            <a:r>
              <a:rPr lang="en-US" sz="900" b="0" i="0" kern="1200" dirty="0">
                <a:solidFill>
                  <a:schemeClr val="tx1"/>
                </a:solidFill>
                <a:effectLst/>
                <a:latin typeface="Segoe UI" panose="020B0502040204020203" pitchFamily="34" charset="0"/>
                <a:ea typeface="+mn-ea"/>
                <a:cs typeface="+mn-cs"/>
              </a:rPr>
              <a:t>Refined data is then loaded back to Azure Cosmos DB for reporting.</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2/7/2020 8:34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173298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Used extensively by Microsoft’s own e-commerce platforms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Storing and querying a set of attributes for entities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Examples of catalog data</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Accounts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Product Catalogs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IoT Device Registries</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2/7/2020 8:34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916528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Segoe UI" panose="020B0502040204020203" pitchFamily="34" charset="0"/>
                <a:ea typeface="+mn-ea"/>
                <a:cs typeface="+mn-cs"/>
              </a:rPr>
              <a:t>Consider an example of a product catalog for an automotive parts supplier. Every part may have its own attributes in addition to the common attributes that all parts share. Furthermore, attributes for a specific part can change the following year when a new model is released. Azure Cosmos DB supports flexible schemas and hierarchical data, and thus it is well suited for storing product catalog data.</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2/7/2020 8:34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46944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Segoe UI" panose="020B0502040204020203" pitchFamily="34" charset="0"/>
                <a:ea typeface="+mn-ea"/>
                <a:cs typeface="+mn-cs"/>
              </a:rPr>
              <a:t>Azure Cosmos DB is often used for event sourcing to power event driven architectures using its change feed functionality. The change feed provides downstream microservices the ability to reliably and incrementally read inserts and updates (for example, order events) made to an Azure Cosmos DB. This functionality can be leveraged to provide a persistent event store as a message broker for state-changing events and drive order processing workflow between many microservices (which can be implemented as serverless Azure Functions).</a:t>
            </a:r>
          </a:p>
          <a:p>
            <a:br>
              <a:rPr lang="en-US" sz="900" dirty="0"/>
            </a:br>
            <a:endParaRPr lang="en-US" sz="900" b="0" i="0" kern="1200" dirty="0">
              <a:solidFill>
                <a:schemeClr val="tx1"/>
              </a:solidFill>
              <a:effectLst/>
              <a:latin typeface="Segoe UI" panose="020B0502040204020203"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2/7/2020 8:34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585426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Font typeface="Arial" panose="020B0604020202020204" pitchFamily="34" charset="0"/>
              <a:buNone/>
            </a:pPr>
            <a:r>
              <a:rPr lang="en-US" sz="900" b="0" u="none" dirty="0"/>
              <a:t>The database tier is a crucial component of gaming applications.  Modern games perform graphical processing on mobile/console clients, but rely on the cloud to deliver customized and personalized content like in-game states, social media integration, and high-score leaderboards.</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Games often require single-millisecond latencies for reads and writes to provide an engaging in-game experience</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A game engine needs to be fast and able to handle massive spikes in request rates during new game launches and feature updates.</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Examples of games using Cosmos:</a:t>
            </a:r>
          </a:p>
          <a:p>
            <a:pPr marL="0" indent="0">
              <a:buFont typeface="Arial" panose="020B0604020202020204" pitchFamily="34" charset="0"/>
              <a:buNone/>
            </a:pPr>
            <a:endParaRPr lang="en-US" sz="900" b="0" u="none" dirty="0"/>
          </a:p>
          <a:p>
            <a:pPr marL="171450" indent="-171450">
              <a:buFont typeface="Arial" panose="020B0604020202020204" pitchFamily="34" charset="0"/>
              <a:buChar char="•"/>
            </a:pPr>
            <a:r>
              <a:rPr lang="en-US" sz="900" b="0" u="none" dirty="0"/>
              <a:t>The Walking Dead: No Man’s Land</a:t>
            </a:r>
          </a:p>
          <a:p>
            <a:pPr marL="171450" indent="-171450">
              <a:buFont typeface="Arial" panose="020B0604020202020204" pitchFamily="34" charset="0"/>
              <a:buChar char="•"/>
            </a:pPr>
            <a:r>
              <a:rPr lang="en-US" sz="900" b="0" u="none" dirty="0"/>
              <a:t>Halo 5: Guardians</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2/7/2020 8:34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373121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kern="1200" dirty="0">
                <a:solidFill>
                  <a:schemeClr val="tx1"/>
                </a:solidFill>
                <a:effectLst/>
                <a:latin typeface="Segoe UI" panose="020B0502040204020203" pitchFamily="34" charset="0"/>
                <a:ea typeface="+mn-ea"/>
                <a:cs typeface="+mn-cs"/>
              </a:rPr>
              <a:t>Azure Cosmos DB Change Feed </a:t>
            </a:r>
            <a:r>
              <a:rPr lang="en-US" sz="900" b="0" i="0" kern="1200" dirty="0">
                <a:solidFill>
                  <a:schemeClr val="tx1"/>
                </a:solidFill>
                <a:effectLst/>
                <a:latin typeface="Segoe UI" panose="020B0502040204020203" pitchFamily="34" charset="0"/>
                <a:ea typeface="+mn-ea"/>
                <a:cs typeface="+mn-cs"/>
                <a:sym typeface="Wingdings" panose="05000000000000000000" pitchFamily="2" charset="2"/>
              </a:rPr>
              <a:t> Azure Function  Azure Notification Hub</a:t>
            </a:r>
            <a:endParaRPr lang="en-US" sz="900" b="0" i="0" kern="1200" dirty="0">
              <a:solidFill>
                <a:schemeClr val="tx1"/>
              </a:solidFill>
              <a:effectLst/>
              <a:latin typeface="Segoe UI" panose="020B0502040204020203"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2/7/2020 8:34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87923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Font typeface="Arial" panose="020B0604020202020204" pitchFamily="34" charset="0"/>
              <a:buNone/>
            </a:pPr>
            <a:r>
              <a:rPr lang="en-US" sz="900" b="0" u="none" dirty="0"/>
              <a:t>Commonly used within web and mobile applications, and is well suited for modeling social interactions, integrating with third-party services, and building rich personalized experiences.</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Two very common use cases are Social Applications and Personalization</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2/7/2020 8:34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612758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CE06341-5662-4947-97B3-D3A235F29E2A}"/>
              </a:ext>
            </a:extLst>
          </p:cNvPr>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p:txBody>
      </p:sp>
    </p:spTree>
    <p:extLst>
      <p:ext uri="{BB962C8B-B14F-4D97-AF65-F5344CB8AC3E}">
        <p14:creationId xmlns:p14="http://schemas.microsoft.com/office/powerpoint/2010/main" val="2702102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dirty="0"/>
              <a:t>Common use case for Azure Cosmos DB is to store and query user generated content for web, mobile, and social media applications</a:t>
            </a:r>
          </a:p>
          <a:p>
            <a:endParaRPr lang="en-US" sz="900" dirty="0"/>
          </a:p>
          <a:p>
            <a:r>
              <a:rPr lang="en-US" sz="900" dirty="0"/>
              <a:t>Examples are chat sessions, tweets, blog posts, ratings, and comments.</a:t>
            </a:r>
          </a:p>
          <a:p>
            <a:endParaRPr lang="en-US" sz="900" dirty="0"/>
          </a:p>
          <a:p>
            <a:r>
              <a:rPr lang="en-US" sz="900" dirty="0"/>
              <a:t>Most social applications run at global scale and can exhibit unpredictable usage patterns.  Flexibility in scaling the data store is essential as application layer scales to match usage demand.</a:t>
            </a:r>
          </a:p>
          <a:p>
            <a:endParaRPr lang="en-US" sz="900" dirty="0"/>
          </a:p>
          <a:p>
            <a:r>
              <a:rPr lang="en-US" sz="900" dirty="0"/>
              <a:t>You can create additional Cosmos DB accounts across multiple regions.</a:t>
            </a:r>
            <a:endParaRPr lang="en-US" sz="900" b="0" i="0" kern="1200" dirty="0">
              <a:solidFill>
                <a:schemeClr val="tx1"/>
              </a:solidFill>
              <a:effectLst/>
              <a:latin typeface="Segoe UI" panose="020B0502040204020203"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2/7/2020 8:34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88076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2/7/2020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14391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Access and query using the data model and API of your choice</a:t>
            </a:r>
          </a:p>
          <a:p>
            <a:r>
              <a:rPr lang="en-US" sz="882" b="0" i="0" kern="1200" dirty="0">
                <a:solidFill>
                  <a:schemeClr val="tx1"/>
                </a:solidFill>
                <a:effectLst/>
                <a:latin typeface="Segoe UI" panose="020B0502040204020203" pitchFamily="34" charset="0"/>
                <a:ea typeface="+mn-ea"/>
                <a:cs typeface="+mn-cs"/>
              </a:rPr>
              <a:t>Access and query data using APIs for SQL, MongoDB, Cassandra, Gremlin, </a:t>
            </a:r>
            <a:r>
              <a:rPr lang="en-US" sz="882" b="0" i="0" kern="1200" dirty="0" err="1">
                <a:solidFill>
                  <a:schemeClr val="tx1"/>
                </a:solidFill>
                <a:effectLst/>
                <a:latin typeface="Segoe UI" panose="020B0502040204020203" pitchFamily="34" charset="0"/>
                <a:ea typeface="+mn-ea"/>
                <a:cs typeface="+mn-cs"/>
              </a:rPr>
              <a:t>etcd</a:t>
            </a:r>
            <a:r>
              <a:rPr lang="en-US" sz="882" b="0" i="0" kern="1200" dirty="0">
                <a:solidFill>
                  <a:schemeClr val="tx1"/>
                </a:solidFill>
                <a:effectLst/>
                <a:latin typeface="Segoe UI" panose="020B0502040204020203" pitchFamily="34" charset="0"/>
                <a:ea typeface="+mn-ea"/>
                <a:cs typeface="+mn-cs"/>
              </a:rPr>
              <a:t>, and Table. Point existing open-source NoSQL client drivers and tools at your Cosmos database to preserve existing OSS investments, or easily migrate MongoDB, Cassandra, or other NoSQL workloads to Azure Cosmos DB.</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45016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panose="020B0502040204020203" pitchFamily="34" charset="0"/>
                <a:ea typeface="+mn-ea"/>
                <a:cs typeface="+mn-cs"/>
              </a:rPr>
              <a:t>Each resource is uniquely identified by a stable and logical URI and represented as a JSON document.</a:t>
            </a:r>
          </a:p>
          <a:p>
            <a:endParaRPr lang="en-US" sz="900" b="0" i="0" kern="1200" dirty="0">
              <a:solidFill>
                <a:schemeClr val="tx1"/>
              </a:solidFill>
              <a:effectLst/>
              <a:latin typeface="Segoe UI" panose="020B0502040204020203" pitchFamily="34" charset="0"/>
              <a:ea typeface="+mn-ea"/>
              <a:cs typeface="+mn-cs"/>
            </a:endParaRPr>
          </a:p>
          <a:p>
            <a:r>
              <a:rPr lang="en-US" sz="900" b="0" i="0" kern="1200" dirty="0">
                <a:solidFill>
                  <a:schemeClr val="tx1"/>
                </a:solidFill>
                <a:effectLst/>
                <a:latin typeface="Segoe UI" panose="020B0502040204020203" pitchFamily="34" charset="0"/>
                <a:ea typeface="+mn-ea"/>
                <a:cs typeface="+mn-cs"/>
              </a:rPr>
              <a:t>The overall </a:t>
            </a:r>
            <a:r>
              <a:rPr lang="en-US" sz="900" b="0" i="1" kern="1200" dirty="0">
                <a:solidFill>
                  <a:schemeClr val="tx1"/>
                </a:solidFill>
                <a:effectLst/>
                <a:latin typeface="Segoe UI" panose="020B0502040204020203" pitchFamily="34" charset="0"/>
                <a:ea typeface="+mn-ea"/>
                <a:cs typeface="+mn-cs"/>
              </a:rPr>
              <a:t>resource model</a:t>
            </a:r>
            <a:r>
              <a:rPr lang="en-US" sz="900" b="0" i="0" kern="1200" dirty="0">
                <a:solidFill>
                  <a:schemeClr val="tx1"/>
                </a:solidFill>
                <a:effectLst/>
                <a:latin typeface="Segoe UI" panose="020B0502040204020203" pitchFamily="34" charset="0"/>
                <a:ea typeface="+mn-ea"/>
                <a:cs typeface="+mn-cs"/>
              </a:rPr>
              <a:t> of an application using Azure Cosmos DB is a hierarchical overlay of the resources rooted under the database account, and can be navigated using hyperlinks.</a:t>
            </a:r>
          </a:p>
          <a:p>
            <a:endParaRPr lang="en-US" sz="900" b="0" i="0" kern="1200" dirty="0">
              <a:solidFill>
                <a:schemeClr val="tx1"/>
              </a:solidFill>
              <a:effectLst/>
              <a:latin typeface="Segoe UI" panose="020B0502040204020203" pitchFamily="34" charset="0"/>
              <a:ea typeface="+mn-ea"/>
              <a:cs typeface="+mn-cs"/>
            </a:endParaRPr>
          </a:p>
          <a:p>
            <a:r>
              <a:rPr lang="en-US" sz="900" b="0" i="0" kern="1200" dirty="0">
                <a:solidFill>
                  <a:schemeClr val="tx1"/>
                </a:solidFill>
                <a:effectLst/>
                <a:latin typeface="Segoe UI" panose="020B0502040204020203" pitchFamily="34" charset="0"/>
                <a:ea typeface="+mn-ea"/>
                <a:cs typeface="+mn-cs"/>
              </a:rPr>
              <a:t>&lt;CLICK&gt;</a:t>
            </a:r>
          </a:p>
          <a:p>
            <a:endParaRPr lang="en-US" sz="900" b="0" i="0" kern="1200" dirty="0">
              <a:solidFill>
                <a:schemeClr val="tx1"/>
              </a:solidFill>
              <a:effectLst/>
              <a:latin typeface="Segoe UI" panose="020B0502040204020203" pitchFamily="34" charset="0"/>
              <a:ea typeface="+mn-ea"/>
              <a:cs typeface="+mn-cs"/>
            </a:endParaRPr>
          </a:p>
          <a:p>
            <a:r>
              <a:rPr lang="en-US" sz="900" b="0" i="0" kern="1200" dirty="0">
                <a:solidFill>
                  <a:schemeClr val="tx1"/>
                </a:solidFill>
                <a:effectLst/>
                <a:latin typeface="Segoe UI" panose="020B0502040204020203" pitchFamily="34" charset="0"/>
                <a:ea typeface="+mn-ea"/>
                <a:cs typeface="+mn-cs"/>
              </a:rPr>
              <a:t>The content model of the item resource is based on atom-record-sequence (ARS). Both, container and item resources are further </a:t>
            </a:r>
            <a:r>
              <a:rPr lang="en-US" sz="900" b="0" i="1" kern="1200" dirty="0">
                <a:solidFill>
                  <a:schemeClr val="tx1"/>
                </a:solidFill>
                <a:effectLst/>
                <a:latin typeface="Segoe UI" panose="020B0502040204020203" pitchFamily="34" charset="0"/>
                <a:ea typeface="+mn-ea"/>
                <a:cs typeface="+mn-cs"/>
              </a:rPr>
              <a:t>projected</a:t>
            </a:r>
            <a:r>
              <a:rPr lang="en-US" sz="900" b="0" i="0" kern="1200" dirty="0">
                <a:solidFill>
                  <a:schemeClr val="tx1"/>
                </a:solidFill>
                <a:effectLst/>
                <a:latin typeface="Segoe UI" panose="020B0502040204020203" pitchFamily="34" charset="0"/>
                <a:ea typeface="+mn-ea"/>
                <a:cs typeface="+mn-cs"/>
              </a:rPr>
              <a:t> as reified resource types for a specific type of API interface. For example, while using document-oriented APIs, container and item resources are projected as </a:t>
            </a:r>
            <a:r>
              <a:rPr lang="en-US" sz="900" b="0" i="1" kern="1200" dirty="0">
                <a:solidFill>
                  <a:schemeClr val="tx1"/>
                </a:solidFill>
                <a:effectLst/>
                <a:latin typeface="Segoe UI" panose="020B0502040204020203" pitchFamily="34" charset="0"/>
                <a:ea typeface="+mn-ea"/>
                <a:cs typeface="+mn-cs"/>
              </a:rPr>
              <a:t>collection</a:t>
            </a:r>
            <a:r>
              <a:rPr lang="en-US" sz="900" b="0" i="0" kern="1200" dirty="0">
                <a:solidFill>
                  <a:schemeClr val="tx1"/>
                </a:solidFill>
                <a:effectLst/>
                <a:latin typeface="Segoe UI" panose="020B0502040204020203" pitchFamily="34" charset="0"/>
                <a:ea typeface="+mn-ea"/>
                <a:cs typeface="+mn-cs"/>
              </a:rPr>
              <a:t> (container) and </a:t>
            </a:r>
            <a:r>
              <a:rPr lang="en-US" sz="900" b="0" i="1" kern="1200" dirty="0">
                <a:solidFill>
                  <a:schemeClr val="tx1"/>
                </a:solidFill>
                <a:effectLst/>
                <a:latin typeface="Segoe UI" panose="020B0502040204020203" pitchFamily="34" charset="0"/>
                <a:ea typeface="+mn-ea"/>
                <a:cs typeface="+mn-cs"/>
              </a:rPr>
              <a:t>document </a:t>
            </a:r>
            <a:r>
              <a:rPr lang="en-US" sz="900" b="0" i="0" kern="1200" dirty="0">
                <a:solidFill>
                  <a:schemeClr val="tx1"/>
                </a:solidFill>
                <a:effectLst/>
                <a:latin typeface="Segoe UI" panose="020B0502040204020203" pitchFamily="34" charset="0"/>
                <a:ea typeface="+mn-ea"/>
                <a:cs typeface="+mn-cs"/>
              </a:rPr>
              <a:t>(item) resources, respectively; likewise, for graph-oriented API access, the underlying container and item resources are projected as </a:t>
            </a:r>
            <a:r>
              <a:rPr lang="en-US" sz="900" b="0" i="1" kern="1200" dirty="0">
                <a:solidFill>
                  <a:schemeClr val="tx1"/>
                </a:solidFill>
                <a:effectLst/>
                <a:latin typeface="Segoe UI" panose="020B0502040204020203" pitchFamily="34" charset="0"/>
                <a:ea typeface="+mn-ea"/>
                <a:cs typeface="+mn-cs"/>
              </a:rPr>
              <a:t>graph</a:t>
            </a:r>
            <a:r>
              <a:rPr lang="en-US" sz="900" b="0" i="0" kern="1200" dirty="0">
                <a:solidFill>
                  <a:schemeClr val="tx1"/>
                </a:solidFill>
                <a:effectLst/>
                <a:latin typeface="Segoe UI" panose="020B0502040204020203" pitchFamily="34" charset="0"/>
                <a:ea typeface="+mn-ea"/>
                <a:cs typeface="+mn-cs"/>
              </a:rPr>
              <a:t> (container), </a:t>
            </a:r>
            <a:r>
              <a:rPr lang="en-US" sz="900" b="0" i="1" kern="1200" dirty="0">
                <a:solidFill>
                  <a:schemeClr val="tx1"/>
                </a:solidFill>
                <a:effectLst/>
                <a:latin typeface="Segoe UI" panose="020B0502040204020203" pitchFamily="34" charset="0"/>
                <a:ea typeface="+mn-ea"/>
                <a:cs typeface="+mn-cs"/>
              </a:rPr>
              <a:t>node</a:t>
            </a:r>
            <a:r>
              <a:rPr lang="en-US" sz="900" b="0" i="0" kern="1200" dirty="0">
                <a:solidFill>
                  <a:schemeClr val="tx1"/>
                </a:solidFill>
                <a:effectLst/>
                <a:latin typeface="Segoe UI" panose="020B0502040204020203" pitchFamily="34" charset="0"/>
                <a:ea typeface="+mn-ea"/>
                <a:cs typeface="+mn-cs"/>
              </a:rPr>
              <a:t> (item) and </a:t>
            </a:r>
            <a:r>
              <a:rPr lang="en-US" sz="900" b="0" i="1" kern="1200" dirty="0">
                <a:solidFill>
                  <a:schemeClr val="tx1"/>
                </a:solidFill>
                <a:effectLst/>
                <a:latin typeface="Segoe UI" panose="020B0502040204020203" pitchFamily="34" charset="0"/>
                <a:ea typeface="+mn-ea"/>
                <a:cs typeface="+mn-cs"/>
              </a:rPr>
              <a:t>edge</a:t>
            </a:r>
            <a:r>
              <a:rPr lang="en-US" sz="900" b="0" i="0" kern="1200" dirty="0">
                <a:solidFill>
                  <a:schemeClr val="tx1"/>
                </a:solidFill>
                <a:effectLst/>
                <a:latin typeface="Segoe UI" panose="020B0502040204020203" pitchFamily="34" charset="0"/>
                <a:ea typeface="+mn-ea"/>
                <a:cs typeface="+mn-cs"/>
              </a:rPr>
              <a:t> (item) resources respectively; while accessing using a key-value API, </a:t>
            </a:r>
            <a:r>
              <a:rPr lang="en-US" sz="900" b="0" i="1" kern="1200" dirty="0">
                <a:solidFill>
                  <a:schemeClr val="tx1"/>
                </a:solidFill>
                <a:effectLst/>
                <a:latin typeface="Segoe UI" panose="020B0502040204020203" pitchFamily="34" charset="0"/>
                <a:ea typeface="+mn-ea"/>
                <a:cs typeface="+mn-cs"/>
              </a:rPr>
              <a:t>table</a:t>
            </a:r>
            <a:r>
              <a:rPr lang="en-US" sz="900" b="0" i="0" kern="1200" dirty="0">
                <a:solidFill>
                  <a:schemeClr val="tx1"/>
                </a:solidFill>
                <a:effectLst/>
                <a:latin typeface="Segoe UI" panose="020B0502040204020203" pitchFamily="34" charset="0"/>
                <a:ea typeface="+mn-ea"/>
                <a:cs typeface="+mn-cs"/>
              </a:rPr>
              <a:t> (container) and </a:t>
            </a:r>
            <a:r>
              <a:rPr lang="en-US" sz="900" b="0" i="1" kern="1200" dirty="0">
                <a:solidFill>
                  <a:schemeClr val="tx1"/>
                </a:solidFill>
                <a:effectLst/>
                <a:latin typeface="Segoe UI" panose="020B0502040204020203" pitchFamily="34" charset="0"/>
                <a:ea typeface="+mn-ea"/>
                <a:cs typeface="+mn-cs"/>
              </a:rPr>
              <a:t>item/row</a:t>
            </a:r>
            <a:r>
              <a:rPr lang="en-US" sz="900" b="0" i="0" kern="1200" dirty="0">
                <a:solidFill>
                  <a:schemeClr val="tx1"/>
                </a:solidFill>
                <a:effectLst/>
                <a:latin typeface="Segoe UI" panose="020B0502040204020203" pitchFamily="34" charset="0"/>
                <a:ea typeface="+mn-ea"/>
                <a:cs typeface="+mn-cs"/>
              </a:rPr>
              <a:t> (item) are projected.</a:t>
            </a:r>
          </a:p>
          <a:p>
            <a:endParaRPr lang="en-US" sz="900" b="0" i="0" kern="1200" dirty="0">
              <a:solidFill>
                <a:schemeClr val="tx1"/>
              </a:solidFill>
              <a:effectLst/>
              <a:latin typeface="Segoe UI" panose="020B0502040204020203" pitchFamily="34" charset="0"/>
              <a:ea typeface="+mn-ea"/>
              <a:cs typeface="+mn-cs"/>
            </a:endParaRPr>
          </a:p>
          <a:p>
            <a:endParaRPr lang="en-US" sz="900" b="0" i="0" kern="1200" dirty="0">
              <a:solidFill>
                <a:schemeClr val="tx1"/>
              </a:solidFill>
              <a:effectLst/>
              <a:latin typeface="Segoe UI" panose="020B0502040204020203" pitchFamily="34" charset="0"/>
              <a:ea typeface="+mn-ea"/>
              <a:cs typeface="+mn-cs"/>
            </a:endParaRPr>
          </a:p>
          <a:p>
            <a:pPr fontAlgn="base"/>
            <a:r>
              <a:rPr lang="en-US" sz="900" b="0" i="0" kern="1200" dirty="0">
                <a:solidFill>
                  <a:schemeClr val="tx1"/>
                </a:solidFill>
                <a:effectLst/>
                <a:latin typeface="Segoe UI" panose="020B0502040204020203" pitchFamily="34" charset="0"/>
                <a:ea typeface="+mn-ea"/>
                <a:cs typeface="+mn-cs"/>
              </a:rPr>
              <a:t>Azure Cosmos DB uses an atom-record-sequence (ARS) system. Basically, the Cosmos DB translates all data models into atom-record-sequence based models.</a:t>
            </a:r>
          </a:p>
          <a:p>
            <a:pPr fontAlgn="base"/>
            <a:endParaRPr lang="en-US" sz="900" b="0" i="0" kern="1200" dirty="0">
              <a:solidFill>
                <a:schemeClr val="tx1"/>
              </a:solidFill>
              <a:effectLst/>
              <a:latin typeface="Segoe UI" panose="020B0502040204020203" pitchFamily="34" charset="0"/>
              <a:ea typeface="+mn-ea"/>
              <a:cs typeface="+mn-cs"/>
            </a:endParaRPr>
          </a:p>
          <a:p>
            <a:pPr fontAlgn="base"/>
            <a:r>
              <a:rPr lang="en-US" sz="900" b="0" i="0" kern="1200" dirty="0">
                <a:solidFill>
                  <a:schemeClr val="tx1"/>
                </a:solidFill>
                <a:effectLst/>
                <a:latin typeface="Segoe UI" panose="020B0502040204020203" pitchFamily="34" charset="0"/>
                <a:ea typeface="+mn-ea"/>
                <a:cs typeface="+mn-cs"/>
              </a:rPr>
              <a:t>So, everything becomes either an atom, a record or a sequence.</a:t>
            </a:r>
          </a:p>
          <a:p>
            <a:pPr fontAlgn="base"/>
            <a:endParaRPr lang="en-US" sz="900" b="0" i="0" kern="1200" dirty="0">
              <a:solidFill>
                <a:schemeClr val="tx1"/>
              </a:solidFill>
              <a:effectLst/>
              <a:latin typeface="Segoe UI" panose="020B0502040204020203" pitchFamily="34" charset="0"/>
              <a:ea typeface="+mn-ea"/>
              <a:cs typeface="+mn-cs"/>
            </a:endParaRPr>
          </a:p>
          <a:p>
            <a:pPr fontAlgn="base"/>
            <a:r>
              <a:rPr lang="en-US" sz="900" b="0" i="0" kern="1200" dirty="0">
                <a:solidFill>
                  <a:schemeClr val="tx1"/>
                </a:solidFill>
                <a:effectLst/>
                <a:latin typeface="Segoe UI" panose="020B0502040204020203" pitchFamily="34" charset="0"/>
                <a:ea typeface="+mn-ea"/>
                <a:cs typeface="+mn-cs"/>
              </a:rPr>
              <a:t>An atom is a primitive type.</a:t>
            </a:r>
          </a:p>
          <a:p>
            <a:pPr fontAlgn="base"/>
            <a:r>
              <a:rPr lang="en-US" sz="900" b="0" i="0" kern="1200" dirty="0">
                <a:solidFill>
                  <a:schemeClr val="tx1"/>
                </a:solidFill>
                <a:effectLst/>
                <a:latin typeface="Segoe UI" panose="020B0502040204020203" pitchFamily="34" charset="0"/>
                <a:ea typeface="+mn-ea"/>
                <a:cs typeface="+mn-cs"/>
              </a:rPr>
              <a:t>A record is a struct</a:t>
            </a:r>
          </a:p>
          <a:p>
            <a:pPr fontAlgn="base"/>
            <a:r>
              <a:rPr lang="en-US" sz="900" b="0" i="0" kern="1200" dirty="0">
                <a:solidFill>
                  <a:schemeClr val="tx1"/>
                </a:solidFill>
                <a:effectLst/>
                <a:latin typeface="Segoe UI" panose="020B0502040204020203" pitchFamily="34" charset="0"/>
                <a:ea typeface="+mn-ea"/>
                <a:cs typeface="+mn-cs"/>
              </a:rPr>
              <a:t>A sequence is an array of either atoms, records or structs.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497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u="none" dirty="0"/>
              <a:t>The Cosmos DB SQL API supports querying items using Structured Query Language (SQL) as a JSON query language.</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The design goals of the query language are to:</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Support SQL, one of the most familiar and popular query languages, instead of investing a new query language.  SQL provides a formal programming model for rich queries over JSON items.</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Use JavaScript’s programming model as the foundation for the query language.</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JavaScript’s type system, expressive evaluation, and function invocation are the roots of the SQL API.</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These roots provide a natural programming model for features like relational projections, hierarchical navigation across JSON items, self-joins, spatial queries, and invocation of user-defined functions written entirely in JavaScript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160305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u="none" dirty="0"/>
              <a:t>Use the SQL API if you are building a new non-relational document database and want to query using familiar SQL syntax.</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30265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92D050"/>
                </a:solidFill>
              </a:rPr>
              <a:t>SELECT * FROM c</a:t>
            </a:r>
          </a:p>
          <a:p>
            <a:r>
              <a:rPr lang="en-US" sz="900" dirty="0">
                <a:solidFill>
                  <a:srgbClr val="92D050"/>
                </a:solidFill>
              </a:rPr>
              <a:t>WHERE </a:t>
            </a:r>
            <a:r>
              <a:rPr lang="en-US" sz="900" dirty="0" err="1">
                <a:solidFill>
                  <a:srgbClr val="92D050"/>
                </a:solidFill>
              </a:rPr>
              <a:t>c.OwnerEmailAddress</a:t>
            </a:r>
            <a:r>
              <a:rPr lang="en-US" sz="900" dirty="0">
                <a:solidFill>
                  <a:srgbClr val="92D050"/>
                </a:solidFill>
              </a:rPr>
              <a:t> = ‘chadgreen@chadgreen.com’</a:t>
            </a:r>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408460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00270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u="none" dirty="0"/>
              <a:t>Point out the </a:t>
            </a:r>
            <a:r>
              <a:rPr lang="en-US" sz="900" b="0" u="none" dirty="0" err="1"/>
              <a:t>JsonProperty</a:t>
            </a:r>
            <a:r>
              <a:rPr lang="en-US" sz="900" b="0" u="none" dirty="0"/>
              <a:t> – </a:t>
            </a:r>
            <a:r>
              <a:rPr lang="en-US" sz="900" b="0" u="none" dirty="0" err="1"/>
              <a:t>PropertyName</a:t>
            </a:r>
            <a:r>
              <a:rPr lang="en-US" sz="900" b="0" u="none" dirty="0"/>
              <a:t> on next slide</a:t>
            </a:r>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134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u="none" dirty="0"/>
              <a:t>Point out the </a:t>
            </a:r>
            <a:r>
              <a:rPr lang="en-US" sz="900" b="0" u="none" dirty="0" err="1"/>
              <a:t>JsonProperty</a:t>
            </a:r>
            <a:r>
              <a:rPr lang="en-US" sz="900" b="0" u="none" dirty="0"/>
              <a:t> - </a:t>
            </a:r>
            <a:r>
              <a:rPr lang="en-US" sz="900" b="0" u="none" dirty="0" err="1"/>
              <a:t>PropertyName</a:t>
            </a:r>
            <a:endParaRPr lang="en-US" sz="900" b="0" u="none" dirty="0"/>
          </a:p>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91610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DC685F3-30D9-4934-9046-C1C170B21259}"/>
              </a:ext>
            </a:extLst>
          </p:cNvPr>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a:p>
            <a:endParaRPr lang="en-US" dirty="0"/>
          </a:p>
        </p:txBody>
      </p:sp>
    </p:spTree>
    <p:extLst>
      <p:ext uri="{BB962C8B-B14F-4D97-AF65-F5344CB8AC3E}">
        <p14:creationId xmlns:p14="http://schemas.microsoft.com/office/powerpoint/2010/main" val="273315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2552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u="none" dirty="0"/>
              <a:t>Try and read the document; will get an 404 if not present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10535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u="none" dirty="0"/>
              <a:t>Try and read the document; will get an 404 if not present</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If fail; create the item</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Can get the number of RUs consumed for the operation</a:t>
            </a:r>
          </a:p>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575836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72094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287651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86247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79868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Microsoft.Azure.Cosmos</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LINQ to SQL API</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Entity Framework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688874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u="none" dirty="0"/>
              <a:t>Provides a native implementation of the wire protocols directly and efficiently inside Cosmos DB, it allows existing client SDKs, drivers, and tools to intact transparently</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By default, compatible with Mongo version 3.2/3.6 wire protocol</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Any MongoDB client driver that understands these protocol versions should be able to natively connect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817738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u="none" dirty="0"/>
              <a:t>Easily migrate your application to Cosmos DB while preserving significant portions of your application logic</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Keep your application portable and continue to remain cloud vendor-agnostic</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Get industry leading, financially backed SLAs for the common NoSQL APIs powered by Cosmos DB</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Elastically scale the provisioned throughput and storage based on your need and pay only for the throughput and storage you need – significant cost savings</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Turnkey, global distribution with multi-master replication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43920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41BB8BB-2EDC-4C1C-B54A-E9D4ABD05F3A}"/>
              </a:ext>
            </a:extLst>
          </p:cNvPr>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a:p>
            <a:endParaRPr lang="en-US" dirty="0"/>
          </a:p>
        </p:txBody>
      </p:sp>
    </p:spTree>
    <p:extLst>
      <p:ext uri="{BB962C8B-B14F-4D97-AF65-F5344CB8AC3E}">
        <p14:creationId xmlns:p14="http://schemas.microsoft.com/office/powerpoint/2010/main" val="1431539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89514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08549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080271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368665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3503740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6738842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latin typeface="Segoe UI" panose="020B0502040204020203" pitchFamily="34" charset="0"/>
                <a:cs typeface="Segoe UI" panose="020B0502040204020203" pitchFamily="34" charset="0"/>
              </a:rPr>
              <a:t>Formally, a graph is just a collection of </a:t>
            </a:r>
            <a:r>
              <a:rPr lang="en-US" sz="900" i="1" baseline="0" dirty="0">
                <a:latin typeface="Segoe UI" panose="020B0502040204020203" pitchFamily="34" charset="0"/>
                <a:cs typeface="Segoe UI" panose="020B0502040204020203" pitchFamily="34" charset="0"/>
              </a:rPr>
              <a:t>vertices</a:t>
            </a:r>
            <a:r>
              <a:rPr lang="en-US" sz="900" i="0" baseline="0" dirty="0">
                <a:latin typeface="Segoe UI" panose="020B0502040204020203" pitchFamily="34" charset="0"/>
                <a:cs typeface="Segoe UI" panose="020B0502040204020203" pitchFamily="34" charset="0"/>
              </a:rPr>
              <a:t> and </a:t>
            </a:r>
            <a:r>
              <a:rPr lang="en-US" sz="900" i="1" baseline="0" dirty="0">
                <a:latin typeface="Segoe UI" panose="020B0502040204020203" pitchFamily="34" charset="0"/>
                <a:cs typeface="Segoe UI" panose="020B0502040204020203" pitchFamily="34" charset="0"/>
              </a:rPr>
              <a:t>edges</a:t>
            </a:r>
            <a:r>
              <a:rPr lang="en-US" sz="900" i="0" baseline="0" dirty="0">
                <a:latin typeface="Segoe UI" panose="020B0502040204020203" pitchFamily="34" charset="0"/>
                <a:cs typeface="Segoe UI" panose="020B0502040204020203" pitchFamily="34" charset="0"/>
              </a:rPr>
              <a:t> – or, in less formal language, a set of </a:t>
            </a:r>
            <a:r>
              <a:rPr lang="en-US" sz="900" i="1" baseline="0" dirty="0">
                <a:latin typeface="Segoe UI" panose="020B0502040204020203" pitchFamily="34" charset="0"/>
                <a:cs typeface="Segoe UI" panose="020B0502040204020203" pitchFamily="34" charset="0"/>
              </a:rPr>
              <a:t>nodes</a:t>
            </a:r>
            <a:r>
              <a:rPr lang="en-US" sz="900" i="0" baseline="0" dirty="0">
                <a:latin typeface="Segoe UI" panose="020B0502040204020203" pitchFamily="34" charset="0"/>
                <a:cs typeface="Segoe UI" panose="020B0502040204020203" pitchFamily="34" charset="0"/>
              </a:rPr>
              <a:t> and the </a:t>
            </a:r>
            <a:r>
              <a:rPr lang="en-US" sz="900" i="1" baseline="0" dirty="0">
                <a:latin typeface="Segoe UI" panose="020B0502040204020203" pitchFamily="34" charset="0"/>
                <a:cs typeface="Segoe UI" panose="020B0502040204020203" pitchFamily="34" charset="0"/>
              </a:rPr>
              <a:t>relationships</a:t>
            </a:r>
            <a:r>
              <a:rPr lang="en-US" sz="900" i="0" baseline="0" dirty="0">
                <a:latin typeface="Segoe UI" panose="020B0502040204020203" pitchFamily="34" charset="0"/>
                <a:cs typeface="Segoe UI" panose="020B0502040204020203" pitchFamily="34" charset="0"/>
              </a:rPr>
              <a:t> that connect them.</a:t>
            </a:r>
          </a:p>
          <a:p>
            <a:endParaRPr lang="en-US" sz="900" i="0" baseline="0" dirty="0">
              <a:latin typeface="Segoe UI" panose="020B0502040204020203" pitchFamily="34" charset="0"/>
              <a:cs typeface="Segoe UI" panose="020B0502040204020203" pitchFamily="34" charset="0"/>
            </a:endParaRPr>
          </a:p>
          <a:p>
            <a:r>
              <a:rPr lang="en-US" sz="9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900" i="0" baseline="0" dirty="0">
              <a:latin typeface="Segoe UI" panose="020B0502040204020203" pitchFamily="34" charset="0"/>
              <a:cs typeface="Segoe UI" panose="020B0502040204020203" pitchFamily="34" charset="0"/>
            </a:endParaRPr>
          </a:p>
          <a:p>
            <a:r>
              <a:rPr lang="en-US" sz="9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900" baseline="0" dirty="0">
              <a:latin typeface="Segoe UI" panose="020B0502040204020203" pitchFamily="34" charset="0"/>
              <a:cs typeface="Segoe UI" panose="020B0502040204020203" pitchFamily="34" charset="0"/>
            </a:endParaRPr>
          </a:p>
          <a:p>
            <a:pPr marL="0" indent="0">
              <a:lnSpc>
                <a:spcPct val="150000"/>
              </a:lnSpc>
              <a:spcBef>
                <a:spcPts val="800"/>
              </a:spcBef>
              <a:buFont typeface="Arial" panose="020B0604020202020204" pitchFamily="34" charset="0"/>
              <a:buNone/>
            </a:pPr>
            <a:endParaRPr lang="en-US" altLang="zh-CN" sz="900" dirty="0">
              <a:solidFill>
                <a:srgbClr val="F9F9F9"/>
              </a:solidFill>
              <a:ea typeface="Lato Light" panose="020F0502020204030203" pitchFamily="34" charset="0"/>
              <a:cs typeface="Lato Light" panose="020F050202020403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633858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2/7/2020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1689175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900" dirty="0">
              <a:solidFill>
                <a:schemeClr val="bg1"/>
              </a:soli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2/7/2020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971994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aseline="0" dirty="0">
                <a:latin typeface="Segoe UI" panose="020B0502040204020203" pitchFamily="34" charset="0"/>
                <a:cs typeface="Segoe UI" panose="020B0502040204020203" pitchFamily="34" charset="0"/>
              </a:rPr>
              <a:t>Notwithstanding the fact that just about anything can be modeled as a graph; that a graph database provides a powerful but novel data modeling technique does not itself provide sufficient justification for replacing a well-established, well-understood data platform; there must also be an immediate and very significant practical benefit.  In the case of graph databases, this motivation exists in the form of a set of use cases and data patterns whose performance improves by one or more orders of magnitude when implemented in a graph, and whose latency is much lower compared to batch processing of aggregates.  On top of this performance benefit, graph databases offer an extremely flexible data model, and mode of delivery aligned with today’s agile software delivery practices.</a:t>
            </a:r>
          </a:p>
          <a:p>
            <a:endParaRPr lang="en-US" sz="2800" i="1" baseline="0" dirty="0">
              <a:latin typeface="Segoe UI" panose="020B0502040204020203" pitchFamily="34" charset="0"/>
              <a:cs typeface="Segoe UI" panose="020B0502040204020203" pitchFamily="34" charset="0"/>
            </a:endParaRPr>
          </a:p>
          <a:p>
            <a:r>
              <a:rPr lang="en-US" sz="2800" b="1" i="0" u="sng" baseline="0" dirty="0">
                <a:latin typeface="Segoe UI" panose="020B0502040204020203" pitchFamily="34" charset="0"/>
                <a:cs typeface="Segoe UI" panose="020B0502040204020203" pitchFamily="34" charset="0"/>
              </a:rPr>
              <a:t>Performance</a:t>
            </a:r>
            <a:endParaRPr lang="en-US" sz="2800" b="0" i="0" u="none" baseline="0" dirty="0">
              <a:latin typeface="Segoe UI" panose="020B0502040204020203" pitchFamily="34" charset="0"/>
              <a:cs typeface="Segoe UI" panose="020B0502040204020203" pitchFamily="34" charset="0"/>
            </a:endParaRPr>
          </a:p>
          <a:p>
            <a:r>
              <a:rPr lang="en-US" sz="2800" b="0" i="0" u="none" baseline="0" dirty="0">
                <a:latin typeface="Segoe UI" panose="020B0502040204020203" pitchFamily="34" charset="0"/>
                <a:cs typeface="Segoe UI" panose="020B0502040204020203" pitchFamily="34" charset="0"/>
              </a:rPr>
              <a:t>One compelling reason for choosing a graph database is the sheer performance increase when dealing with connected data verses relational databases and NOSQL stores.  In contrast to relational databases, where join-intensive query performance deteriorates as the dataset gets bigger, with a graph database performance tends to remain relatively constant, even as the dataset grows.  This is because queries are localized to a portion of the graph.  As a result, the execution time for each query is proportional only to the size of the part of the graph traversed to satisfy that query, rather than the size of the overall graph</a:t>
            </a:r>
          </a:p>
          <a:p>
            <a:endParaRPr lang="en-US" sz="2800" b="0" i="0" u="none" baseline="0" dirty="0">
              <a:latin typeface="Segoe UI" panose="020B0502040204020203" pitchFamily="34" charset="0"/>
              <a:cs typeface="Segoe UI" panose="020B0502040204020203" pitchFamily="34" charset="0"/>
            </a:endParaRPr>
          </a:p>
          <a:p>
            <a:r>
              <a:rPr lang="en-US" sz="2800" b="1" i="0" u="sng" baseline="0" dirty="0">
                <a:latin typeface="Segoe UI" panose="020B0502040204020203" pitchFamily="34" charset="0"/>
                <a:cs typeface="Segoe UI" panose="020B0502040204020203" pitchFamily="34" charset="0"/>
              </a:rPr>
              <a:t>Flexibility</a:t>
            </a:r>
            <a:endParaRPr lang="en-US" sz="2800" b="0" i="1" u="none" baseline="0" dirty="0">
              <a:latin typeface="Segoe UI" panose="020B0502040204020203" pitchFamily="34" charset="0"/>
              <a:cs typeface="Segoe UI" panose="020B0502040204020203" pitchFamily="34" charset="0"/>
            </a:endParaRPr>
          </a:p>
          <a:p>
            <a:r>
              <a:rPr lang="en-US" sz="2800" b="0" i="0" u="none" baseline="0" dirty="0">
                <a:latin typeface="Segoe UI" panose="020B0502040204020203" pitchFamily="34" charset="0"/>
                <a:cs typeface="Segoe UI" panose="020B0502040204020203" pitchFamily="34" charset="0"/>
              </a:rPr>
              <a:t>As developers and data architects, we want to connect data as the domain dictates, thereby allowing structure and schema to emerge in tandem with our growing understanding of the problem space, rather than being imposed upfront, when we know least about the real shape and intricacies of the data.  Graph databases address this want directly.  The graph data model expresses and accommodates business needs in a way that enables IT to </a:t>
            </a:r>
            <a:r>
              <a:rPr lang="en-US" sz="2800" b="0" i="1" u="none" baseline="0" dirty="0">
                <a:latin typeface="Segoe UI" panose="020B0502040204020203" pitchFamily="34" charset="0"/>
                <a:cs typeface="Segoe UI" panose="020B0502040204020203" pitchFamily="34" charset="0"/>
              </a:rPr>
              <a:t>move at the speed of business</a:t>
            </a:r>
            <a:r>
              <a:rPr lang="en-US" sz="2800" b="0" i="0" u="none" baseline="0" dirty="0">
                <a:latin typeface="Segoe UI" panose="020B0502040204020203" pitchFamily="34" charset="0"/>
                <a:cs typeface="Segoe UI" panose="020B0502040204020203" pitchFamily="34" charset="0"/>
              </a:rPr>
              <a:t>.</a:t>
            </a:r>
          </a:p>
          <a:p>
            <a:endParaRPr lang="en-US" sz="2800" b="0" i="0" u="none" baseline="0" dirty="0">
              <a:latin typeface="Segoe UI" panose="020B0502040204020203" pitchFamily="34" charset="0"/>
              <a:cs typeface="Segoe UI" panose="020B0502040204020203" pitchFamily="34" charset="0"/>
            </a:endParaRPr>
          </a:p>
          <a:p>
            <a:r>
              <a:rPr lang="en-US" sz="2800" b="1" i="0" u="sng" baseline="0" dirty="0">
                <a:latin typeface="Segoe UI" panose="020B0502040204020203" pitchFamily="34" charset="0"/>
                <a:cs typeface="Segoe UI" panose="020B0502040204020203" pitchFamily="34" charset="0"/>
              </a:rPr>
              <a:t>Agility</a:t>
            </a:r>
            <a:endParaRPr lang="en-US" sz="2800" b="0" i="0" u="none" baseline="0" dirty="0">
              <a:latin typeface="Segoe UI" panose="020B0502040204020203" pitchFamily="34" charset="0"/>
              <a:cs typeface="Segoe UI" panose="020B0502040204020203" pitchFamily="34" charset="0"/>
            </a:endParaRPr>
          </a:p>
          <a:p>
            <a:r>
              <a:rPr lang="en-US" sz="2800" b="0" i="0" u="none" baseline="0" dirty="0">
                <a:latin typeface="Segoe UI" panose="020B0502040204020203" pitchFamily="34" charset="0"/>
                <a:cs typeface="Segoe UI" panose="020B0502040204020203" pitchFamily="34" charset="0"/>
              </a:rPr>
              <a:t>We want to be able to evolve our data model in step with the rest of our application, using a technology aligned with today’s incremental and iterative software delivery practices.  Modern graph databases equip us to perform frictionless development and graceful system maintenance.  In particular, the schema-free nature of the graph data model, coupled with the testable nature of the graph database’s API and query language, empower us to evolve an application in a controlled manner.</a:t>
            </a:r>
          </a:p>
          <a:p>
            <a:endParaRPr lang="en-US" sz="2800" b="0" i="0" u="none" baseline="0" dirty="0">
              <a:latin typeface="Segoe UI" panose="020B0502040204020203" pitchFamily="34" charset="0"/>
              <a:cs typeface="Segoe UI" panose="020B0502040204020203" pitchFamily="34" charset="0"/>
            </a:endParaRPr>
          </a:p>
          <a:p>
            <a:r>
              <a:rPr lang="en-US" sz="2800" b="0" i="0" u="none" baseline="0" dirty="0">
                <a:latin typeface="Segoe UI" panose="020B0502040204020203" pitchFamily="34" charset="0"/>
                <a:cs typeface="Segoe UI" panose="020B0502040204020203" pitchFamily="34" charset="0"/>
              </a:rPr>
              <a:t>At the same time, precisely because they are schema free, graph databases lack the kind of schema-oriented data governance mechanisms we are familiar with in the relational world.  But this is not a risk; rather it calls forth a far more visible and actionable kind of governance.  Governance is typically applied in a programmatic fashion, using tests to drive out the data model and queries, as well as assert the business rules that depend upon the graph.</a:t>
            </a:r>
            <a:endParaRPr lang="en-US" sz="2800" b="1" i="0" u="sng"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2/7/2020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6250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0D7DC96-ADEB-4CF6-A0EB-7453B28D738F}"/>
              </a:ext>
            </a:extLst>
          </p:cNvPr>
          <p:cNvSpPr>
            <a:spLocks noGrp="1"/>
          </p:cNvSpPr>
          <p:nvPr>
            <p:ph type="body" idx="1"/>
          </p:nvPr>
        </p:nvSpPr>
        <p:spPr/>
        <p:txBody>
          <a:bodyPr/>
          <a:lstStyle/>
          <a:p>
            <a:pPr marL="0" indent="0">
              <a:buFont typeface="Arial" panose="020B0604020202020204" pitchFamily="34" charset="0"/>
              <a:buNone/>
            </a:pPr>
            <a:r>
              <a:rPr lang="en-US" b="0" u="none" dirty="0"/>
              <a:t>Strong; Bounded Staleness; Session; Consistent Prefix; Eventual</a:t>
            </a:r>
          </a:p>
          <a:p>
            <a:pPr marL="0" indent="0">
              <a:buFont typeface="Arial" panose="020B0604020202020204" pitchFamily="34" charset="0"/>
              <a:buNone/>
            </a:pPr>
            <a:endParaRPr lang="en-US" b="1" u="sng" dirty="0"/>
          </a:p>
          <a:p>
            <a:pPr marL="0" indent="0">
              <a:buFont typeface="Arial" panose="020B0604020202020204" pitchFamily="34" charset="0"/>
              <a:buNone/>
            </a:pPr>
            <a:r>
              <a:rPr lang="en-US" b="1" u="sng" dirty="0"/>
              <a:t>Strong</a:t>
            </a:r>
            <a:endParaRPr lang="en-US" b="1" u="none" dirty="0"/>
          </a:p>
          <a:p>
            <a:pPr marL="171450" indent="-171450">
              <a:buFont typeface="Arial" panose="020B0604020202020204" pitchFamily="34" charset="0"/>
              <a:buChar char="•"/>
            </a:pPr>
            <a:r>
              <a:rPr lang="en-US" b="0" u="none" dirty="0"/>
              <a:t>Strong Consistency provides the most predictable and intuitive programming model.  When you configure your account with strong consistency level, Azure Cosmos DB provides linearizability guarantee.</a:t>
            </a:r>
          </a:p>
          <a:p>
            <a:pPr marL="171450" indent="-171450">
              <a:buFont typeface="Arial" panose="020B0604020202020204" pitchFamily="34" charset="0"/>
              <a:buChar char="•"/>
            </a:pPr>
            <a:r>
              <a:rPr lang="en-US" b="0" u="none" dirty="0"/>
              <a:t>This means that reads are guaranteed to see the most recent write.</a:t>
            </a:r>
          </a:p>
          <a:p>
            <a:pPr marL="171450" indent="-171450">
              <a:buFont typeface="Arial" panose="020B0604020202020204" pitchFamily="34" charset="0"/>
              <a:buChar char="•"/>
            </a:pPr>
            <a:r>
              <a:rPr lang="en-US" b="0" u="none" dirty="0"/>
              <a:t>Offers a linearizability guarantee</a:t>
            </a:r>
          </a:p>
          <a:p>
            <a:pPr marL="171450" indent="-171450">
              <a:buFont typeface="Arial" panose="020B0604020202020204" pitchFamily="34" charset="0"/>
              <a:buChar char="•"/>
            </a:pPr>
            <a:r>
              <a:rPr lang="en-US" b="0" u="none" dirty="0"/>
              <a:t>Reads are guaranteed to return the most recent committed version of an item</a:t>
            </a:r>
          </a:p>
          <a:p>
            <a:pPr marL="171450" indent="-171450">
              <a:buFont typeface="Arial" panose="020B0604020202020204" pitchFamily="34" charset="0"/>
              <a:buChar char="•"/>
            </a:pPr>
            <a:r>
              <a:rPr lang="en-US" b="0" u="none" dirty="0"/>
              <a:t>Client never sees an uncommitted or partial write</a:t>
            </a:r>
          </a:p>
          <a:p>
            <a:pPr marL="171450" indent="-171450">
              <a:buFont typeface="Arial" panose="020B0604020202020204" pitchFamily="34" charset="0"/>
              <a:buChar char="•"/>
            </a:pPr>
            <a:r>
              <a:rPr lang="en-US" b="0" u="none" dirty="0"/>
              <a:t>Users are always guaranteed to read the latest committed write.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Bounded Staleness</a:t>
            </a:r>
            <a:endParaRPr lang="en-US" b="1" u="none" dirty="0"/>
          </a:p>
          <a:p>
            <a:pPr marL="171450" indent="-171450">
              <a:buFont typeface="Arial" panose="020B0604020202020204" pitchFamily="34" charset="0"/>
              <a:buChar char="•"/>
            </a:pPr>
            <a:r>
              <a:rPr lang="en-US" b="0" u="none" dirty="0"/>
              <a:t>Bounded staleness consistency is most frequently choose by globally distributed applications expecting low write latencies but total global order guarantees.</a:t>
            </a:r>
          </a:p>
          <a:p>
            <a:pPr marL="171450" indent="-171450">
              <a:buFont typeface="Arial" panose="020B0604020202020204" pitchFamily="34" charset="0"/>
              <a:buChar char="•"/>
            </a:pPr>
            <a:r>
              <a:rPr lang="en-US" b="0" u="none" dirty="0"/>
              <a:t>Unlike strong consistency, which is scoped to a single region, you can choose bounded stateliness consistency with any number of regions (along with a write region).  Bounded staleness is great for applications featuring group collaboration and sharing, stock ticker, published-subscribe/querying, etc.</a:t>
            </a:r>
          </a:p>
          <a:p>
            <a:pPr marL="171450" indent="-171450">
              <a:buFont typeface="Arial" panose="020B0604020202020204" pitchFamily="34" charset="0"/>
              <a:buChar char="•"/>
            </a:pPr>
            <a:r>
              <a:rPr lang="en-US" b="0" u="none" dirty="0"/>
              <a:t>Reads are guaranteed to honor the consistent-prefix guarantee</a:t>
            </a:r>
          </a:p>
          <a:p>
            <a:pPr marL="171450" indent="-171450">
              <a:buFont typeface="Arial" panose="020B0604020202020204" pitchFamily="34" charset="0"/>
              <a:buChar char="•"/>
            </a:pPr>
            <a:r>
              <a:rPr lang="en-US" b="0" u="none" dirty="0"/>
              <a:t>Reads might lag behind writes by at most “</a:t>
            </a:r>
            <a:r>
              <a:rPr lang="en-US" b="0" i="1" u="none" dirty="0"/>
              <a:t>K</a:t>
            </a:r>
            <a:r>
              <a:rPr lang="en-US" b="0" i="0" u="none" dirty="0"/>
              <a:t>” versions (updates) of an item or by “</a:t>
            </a:r>
            <a:r>
              <a:rPr lang="en-US" b="0" i="1" u="none" dirty="0"/>
              <a:t>T</a:t>
            </a:r>
            <a:r>
              <a:rPr lang="en-US" b="0" i="0" u="none" dirty="0"/>
              <a:t>” time interval</a:t>
            </a:r>
          </a:p>
          <a:p>
            <a:pPr marL="171450" indent="-171450">
              <a:buFont typeface="Arial" panose="020B0604020202020204" pitchFamily="34" charset="0"/>
              <a:buChar char="•"/>
            </a:pPr>
            <a:r>
              <a:rPr lang="en-US" b="0" i="0" u="none" dirty="0"/>
              <a:t>When you choose, the “staleness” can be configured in two ways:</a:t>
            </a:r>
          </a:p>
          <a:p>
            <a:pPr marL="628650" lvl="1" indent="-171450">
              <a:buFont typeface="Arial" panose="020B0604020202020204" pitchFamily="34" charset="0"/>
              <a:buChar char="•"/>
            </a:pPr>
            <a:r>
              <a:rPr lang="en-US" b="0" i="0" u="none" dirty="0"/>
              <a:t>The number of versions (</a:t>
            </a:r>
            <a:r>
              <a:rPr lang="en-US" b="0" i="1" u="none" dirty="0"/>
              <a:t>K</a:t>
            </a:r>
            <a:r>
              <a:rPr lang="en-US" b="0" i="0" u="none" dirty="0"/>
              <a:t>) of the item</a:t>
            </a:r>
          </a:p>
          <a:p>
            <a:pPr marL="628650" lvl="1" indent="-171450">
              <a:buFont typeface="Arial" panose="020B0604020202020204" pitchFamily="34" charset="0"/>
              <a:buChar char="•"/>
            </a:pPr>
            <a:r>
              <a:rPr lang="en-US" b="0" i="0" u="none" dirty="0"/>
              <a:t>The time interval (</a:t>
            </a:r>
            <a:r>
              <a:rPr lang="en-US" b="0" i="1" u="none" dirty="0"/>
              <a:t>T</a:t>
            </a:r>
            <a:r>
              <a:rPr lang="en-US" b="0" i="0" u="none" dirty="0"/>
              <a:t>) by which the reads might lag behind the writes</a:t>
            </a:r>
          </a:p>
          <a:p>
            <a:pPr marL="0" lvl="0" indent="0">
              <a:buFont typeface="Arial" panose="020B0604020202020204" pitchFamily="34" charset="0"/>
              <a:buNone/>
            </a:pPr>
            <a:endParaRPr lang="en-US" b="0" i="0" u="none" dirty="0"/>
          </a:p>
          <a:p>
            <a:pPr marL="0" lvl="0" indent="0">
              <a:buFont typeface="Arial" panose="020B0604020202020204" pitchFamily="34" charset="0"/>
              <a:buNone/>
            </a:pPr>
            <a:r>
              <a:rPr lang="en-US" b="1" i="0" u="sng" dirty="0"/>
              <a:t>Session</a:t>
            </a:r>
            <a:endParaRPr lang="en-US" b="1" i="0" u="none" dirty="0"/>
          </a:p>
          <a:p>
            <a:pPr marL="171450" lvl="0" indent="-171450">
              <a:buFont typeface="Arial" panose="020B0604020202020204" pitchFamily="34" charset="0"/>
              <a:buChar char="•"/>
            </a:pPr>
            <a:r>
              <a:rPr lang="en-US" b="0" i="0" u="none" dirty="0"/>
              <a:t>Session consistency is most widely used consistency level both for single region as well as global distributed applications.</a:t>
            </a:r>
          </a:p>
          <a:p>
            <a:pPr marL="171450" lvl="0" indent="-171450">
              <a:buFont typeface="Arial" panose="020B0604020202020204" pitchFamily="34" charset="0"/>
              <a:buChar char="•"/>
            </a:pPr>
            <a:r>
              <a:rPr lang="en-US" b="0" i="0" u="none" dirty="0"/>
              <a:t>It provides write latencies, availability, and read throughput comparable to that of eventual consistency but also provides the consistency guarantees that suite the needs of application written to operate in the context of a user.</a:t>
            </a:r>
          </a:p>
          <a:p>
            <a:pPr marL="171450" lvl="0" indent="-171450">
              <a:buFont typeface="Arial" panose="020B0604020202020204" pitchFamily="34" charset="0"/>
              <a:buChar char="•"/>
            </a:pPr>
            <a:r>
              <a:rPr lang="en-US" b="0" i="0" u="none" dirty="0"/>
              <a:t>Reads are guaranteed to honor the consistent-prefix (assuming a single “writer” session), monotonic read, monotonic writes, read-your-writes, and write-follows reads guarantees</a:t>
            </a:r>
          </a:p>
          <a:p>
            <a:pPr marL="171450" lvl="0" indent="-171450">
              <a:buFont typeface="Arial" panose="020B0604020202020204" pitchFamily="34" charset="0"/>
              <a:buChar char="•"/>
            </a:pPr>
            <a:r>
              <a:rPr lang="en-US" b="0" i="0" u="none" dirty="0"/>
              <a:t>Session consistency is scoped to a client session</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1" i="0" u="sng" dirty="0"/>
              <a:t>Consistent Prefix</a:t>
            </a:r>
            <a:endParaRPr lang="en-US" b="1" i="0" u="none" dirty="0"/>
          </a:p>
          <a:p>
            <a:pPr marL="171450" lvl="0" indent="-171450">
              <a:buFont typeface="Arial" panose="020B0604020202020204" pitchFamily="34" charset="0"/>
              <a:buChar char="•"/>
            </a:pPr>
            <a:r>
              <a:rPr lang="en-US" b="0" i="0" u="none" dirty="0"/>
              <a:t>Consistent prefix level guarantees that reads never see out of order writes.</a:t>
            </a:r>
          </a:p>
          <a:p>
            <a:pPr marL="171450" lvl="0" indent="-171450">
              <a:buFont typeface="Arial" panose="020B0604020202020204" pitchFamily="34" charset="0"/>
              <a:buChar char="•"/>
            </a:pPr>
            <a:r>
              <a:rPr lang="en-US" b="0" i="0" u="none" dirty="0"/>
              <a:t>If writes were performed in the order ‘A, B, C’, then a client sees either ‘A’, ‘A,B’, or ‘A,B,C’, but never out of order like ‘A,C’, or ‘B,A,C’.  Consistent Prefix provides write latencies, availability and read throughput comparable to that of eventual consistency, but also provides the order guarantees that suit the needs of scenarios where order is important.</a:t>
            </a:r>
          </a:p>
          <a:p>
            <a:pPr marL="171450" lvl="0" indent="-171450">
              <a:buFont typeface="Arial" panose="020B0604020202020204" pitchFamily="34" charset="0"/>
              <a:buChar char="•"/>
            </a:pPr>
            <a:r>
              <a:rPr lang="en-US" b="0" i="0" u="none" dirty="0"/>
              <a:t>Updates that are returned contain some prefix of all the updates, with no gaps</a:t>
            </a:r>
          </a:p>
          <a:p>
            <a:pPr marL="171450" lvl="0" indent="-171450">
              <a:buFont typeface="Arial" panose="020B0604020202020204" pitchFamily="34" charset="0"/>
              <a:buChar char="•"/>
            </a:pPr>
            <a:r>
              <a:rPr lang="en-US" b="0" i="0" u="none" dirty="0"/>
              <a:t>Guarantees that reads never see out-of-order writes</a:t>
            </a:r>
          </a:p>
          <a:p>
            <a:pPr marL="0" lvl="0" indent="0">
              <a:buFont typeface="Arial" panose="020B0604020202020204" pitchFamily="34" charset="0"/>
              <a:buNone/>
            </a:pPr>
            <a:endParaRPr lang="en-US" b="0" i="0" u="none" dirty="0"/>
          </a:p>
          <a:p>
            <a:pPr marL="0" lvl="0" indent="0">
              <a:buFont typeface="Arial" panose="020B0604020202020204" pitchFamily="34" charset="0"/>
              <a:buNone/>
            </a:pPr>
            <a:r>
              <a:rPr lang="en-US" b="1" i="0" u="sng" dirty="0"/>
              <a:t>Eventual</a:t>
            </a:r>
            <a:endParaRPr lang="en-US" b="1" i="0" u="none" dirty="0"/>
          </a:p>
          <a:p>
            <a:pPr marL="171450" lvl="0" indent="-171450">
              <a:buFont typeface="Arial" panose="020B0604020202020204" pitchFamily="34" charset="0"/>
              <a:buChar char="•"/>
            </a:pPr>
            <a:r>
              <a:rPr lang="en-US" b="0" i="0" u="none" dirty="0"/>
              <a:t>Eventual consistency is the weakest form of consistency wherein a client may get the values which are older than the ones it had seen before, over time.</a:t>
            </a:r>
          </a:p>
          <a:p>
            <a:pPr marL="171450" lvl="0" indent="-171450">
              <a:buFont typeface="Arial" panose="020B0604020202020204" pitchFamily="34" charset="0"/>
              <a:buChar char="•"/>
            </a:pPr>
            <a:r>
              <a:rPr lang="en-US" b="0" i="0" u="none" dirty="0"/>
              <a:t>In the absence of any further writes, the replicas within the group will eventually converge.  Eventual consistency is ideal where the application does not require any ordering guarantees.  Examples include count of Retweets, Likes, or non-threaded comments.</a:t>
            </a:r>
          </a:p>
          <a:p>
            <a:pPr marL="171450" lvl="0" indent="-171450">
              <a:buFont typeface="Arial" panose="020B0604020202020204" pitchFamily="34" charset="0"/>
              <a:buChar char="•"/>
            </a:pPr>
            <a:r>
              <a:rPr lang="en-US" b="0" i="0" u="none" dirty="0"/>
              <a:t>No ordering guarantee for reads</a:t>
            </a:r>
          </a:p>
          <a:p>
            <a:pPr marL="171450" lvl="0" indent="-171450">
              <a:buFont typeface="Arial" panose="020B0604020202020204" pitchFamily="34" charset="0"/>
              <a:buChar char="•"/>
            </a:pPr>
            <a:r>
              <a:rPr lang="en-US" b="0" i="0" u="none" dirty="0"/>
              <a:t>In the absence of any further writes, the replicas eventually converge</a:t>
            </a:r>
            <a:endParaRPr lang="en-US" b="0" i="0" u="sng" dirty="0"/>
          </a:p>
          <a:p>
            <a:endParaRPr lang="en-US" dirty="0"/>
          </a:p>
        </p:txBody>
      </p:sp>
    </p:spTree>
    <p:extLst>
      <p:ext uri="{BB962C8B-B14F-4D97-AF65-F5344CB8AC3E}">
        <p14:creationId xmlns:p14="http://schemas.microsoft.com/office/powerpoint/2010/main" val="3558795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900" dirty="0">
                <a:solidFill>
                  <a:srgbClr val="F9F9F9"/>
                </a:solidFill>
                <a:ea typeface="Lato Light" panose="020F0502020204030203" pitchFamily="34" charset="0"/>
                <a:cs typeface="Lato Light" panose="020F0502020204030203" pitchFamily="34" charset="0"/>
              </a:rPr>
              <a:t>Highly hierarchical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2312260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277860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1673627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9:29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0803735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618909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882811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142881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350348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Gremlin.Net</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Community API (</a:t>
            </a:r>
            <a:r>
              <a:rPr lang="en-US" altLang="zh-CN" sz="2800" dirty="0" err="1">
                <a:solidFill>
                  <a:srgbClr val="F9F9F9"/>
                </a:solidFill>
                <a:ea typeface="Lato Light" panose="020F0502020204030203" pitchFamily="34" charset="0"/>
                <a:cs typeface="Lato Light" panose="020F0502020204030203" pitchFamily="34" charset="0"/>
              </a:rPr>
              <a:t>Gremlin.Net.CosmosDb</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SQL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154126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900" dirty="0">
                <a:solidFill>
                  <a:srgbClr val="F9F9F9"/>
                </a:solidFill>
                <a:ea typeface="Lato Light" panose="020F0502020204030203" pitchFamily="34" charset="0"/>
                <a:cs typeface="Lato Light" panose="020F0502020204030203" pitchFamily="34" charset="0"/>
              </a:rPr>
              <a:t>Open-source, distributed, wide column store, NoSQL database</a:t>
            </a:r>
          </a:p>
          <a:p>
            <a:pPr marL="171450" indent="-171450">
              <a:lnSpc>
                <a:spcPct val="150000"/>
              </a:lnSpc>
              <a:spcBef>
                <a:spcPts val="800"/>
              </a:spcBef>
              <a:buFont typeface="Arial" panose="020B0604020202020204" pitchFamily="34" charset="0"/>
              <a:buChar char="•"/>
            </a:pPr>
            <a:r>
              <a:rPr lang="en-US" altLang="zh-CN" sz="900" dirty="0">
                <a:solidFill>
                  <a:srgbClr val="F9F9F9"/>
                </a:solidFill>
                <a:ea typeface="Lato Light" panose="020F0502020204030203" pitchFamily="34" charset="0"/>
                <a:cs typeface="Lato Light" panose="020F0502020204030203" pitchFamily="34" charset="0"/>
              </a:rPr>
              <a:t>Designed to handle large amounts of data</a:t>
            </a:r>
          </a:p>
          <a:p>
            <a:pPr marL="171450" indent="-171450">
              <a:lnSpc>
                <a:spcPct val="150000"/>
              </a:lnSpc>
              <a:spcBef>
                <a:spcPts val="800"/>
              </a:spcBef>
              <a:buFont typeface="Arial" panose="020B0604020202020204" pitchFamily="34" charset="0"/>
              <a:buChar char="•"/>
            </a:pPr>
            <a:r>
              <a:rPr lang="en-US" altLang="zh-CN" sz="900" dirty="0">
                <a:solidFill>
                  <a:srgbClr val="F9F9F9"/>
                </a:solidFill>
                <a:ea typeface="Lato Light" panose="020F0502020204030203" pitchFamily="34" charset="0"/>
                <a:cs typeface="Lato Light" panose="020F0502020204030203" pitchFamily="34" charset="0"/>
              </a:rPr>
              <a:t>Uses many commodity servers, providing high availability</a:t>
            </a:r>
          </a:p>
          <a:p>
            <a:pPr marL="171450" indent="-171450">
              <a:lnSpc>
                <a:spcPct val="150000"/>
              </a:lnSpc>
              <a:spcBef>
                <a:spcPts val="800"/>
              </a:spcBef>
              <a:buFont typeface="Arial" panose="020B0604020202020204" pitchFamily="34" charset="0"/>
              <a:buChar char="•"/>
            </a:pPr>
            <a:r>
              <a:rPr lang="en-US" altLang="zh-CN" sz="900" dirty="0">
                <a:solidFill>
                  <a:srgbClr val="F9F9F9"/>
                </a:solidFill>
                <a:ea typeface="Lato Light" panose="020F0502020204030203" pitchFamily="34" charset="0"/>
                <a:cs typeface="Lato Light" panose="020F0502020204030203" pitchFamily="34" charset="0"/>
              </a:rPr>
              <a:t>Developed to power the Facebook inbox search feature</a:t>
            </a:r>
          </a:p>
          <a:p>
            <a:pPr marL="171450" indent="-171450">
              <a:lnSpc>
                <a:spcPct val="150000"/>
              </a:lnSpc>
              <a:spcBef>
                <a:spcPts val="800"/>
              </a:spcBef>
              <a:buFont typeface="Arial" panose="020B0604020202020204" pitchFamily="34" charset="0"/>
              <a:buChar char="•"/>
            </a:pPr>
            <a:endParaRPr lang="en-US" altLang="zh-CN" sz="900" dirty="0">
              <a:solidFill>
                <a:srgbClr val="F9F9F9"/>
              </a:solidFill>
              <a:ea typeface="Lato Light" panose="020F0502020204030203" pitchFamily="34" charset="0"/>
              <a:cs typeface="Lato Light" panose="020F0502020204030203" pitchFamily="34" charset="0"/>
            </a:endParaRPr>
          </a:p>
          <a:p>
            <a:pPr marL="0" indent="0">
              <a:buFont typeface="Arial" panose="020B0604020202020204" pitchFamily="34" charset="0"/>
              <a:buNone/>
            </a:pPr>
            <a:r>
              <a:rPr lang="en-US" sz="900" b="0" u="none" dirty="0"/>
              <a:t>Apache Cassandra is a free and open-sourced, distributed, wide column store, NoSQL database management system designed to handle large amounts of data across many commodity servers, providing high availability with no single point of failure.</a:t>
            </a:r>
          </a:p>
          <a:p>
            <a:pPr marL="0" indent="0">
              <a:buFont typeface="Arial" panose="020B0604020202020204" pitchFamily="34" charset="0"/>
              <a:buNone/>
            </a:pPr>
            <a:endParaRPr lang="en-US" sz="900" b="0" u="none" dirty="0"/>
          </a:p>
          <a:p>
            <a:pPr marL="0" indent="0">
              <a:buFont typeface="Arial" panose="020B0604020202020204" pitchFamily="34" charset="0"/>
              <a:buNone/>
            </a:pPr>
            <a:r>
              <a:rPr lang="en-US" sz="900" b="0" u="none" dirty="0"/>
              <a:t>Wide column store – uses tables, rows, and columns, but unlike a relational database, the names and formats of the columns can very from row to row in the same table. – can be interpreted as a two-dimensioned key-value store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76223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E0ACD59-5151-4BD2-842F-DF8D74128879}"/>
              </a:ext>
            </a:extLst>
          </p:cNvPr>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a:p>
            <a:endParaRPr lang="en-US" dirty="0"/>
          </a:p>
        </p:txBody>
      </p:sp>
    </p:spTree>
    <p:extLst>
      <p:ext uri="{BB962C8B-B14F-4D97-AF65-F5344CB8AC3E}">
        <p14:creationId xmlns:p14="http://schemas.microsoft.com/office/powerpoint/2010/main" val="532535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900" dirty="0">
              <a:solidFill>
                <a:srgbClr val="F9F9F9"/>
              </a:solidFill>
              <a:ea typeface="Lato Light" panose="020F0502020204030203" pitchFamily="34" charset="0"/>
              <a:cs typeface="Lato Light" panose="020F050202020403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586183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848274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5773218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0662517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492587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900" dirty="0">
                <a:solidFill>
                  <a:srgbClr val="F9F9F9"/>
                </a:solidFill>
                <a:ea typeface="Lato Light" panose="020F0502020204030203" pitchFamily="34" charset="0"/>
                <a:cs typeface="Lato Light" panose="020F0502020204030203" pitchFamily="34" charset="0"/>
              </a:rPr>
              <a:t>API (using </a:t>
            </a:r>
            <a:r>
              <a:rPr lang="en-US" altLang="zh-CN" sz="900" dirty="0" err="1">
                <a:solidFill>
                  <a:srgbClr val="F9F9F9"/>
                </a:solidFill>
                <a:ea typeface="Lato Light" panose="020F0502020204030203" pitchFamily="34" charset="0"/>
                <a:cs typeface="Lato Light" panose="020F0502020204030203" pitchFamily="34" charset="0"/>
              </a:rPr>
              <a:t>CassandraCSharpDriver</a:t>
            </a:r>
            <a:r>
              <a:rPr lang="en-US" altLang="zh-CN" sz="9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900" dirty="0">
                <a:solidFill>
                  <a:srgbClr val="F9F9F9"/>
                </a:solidFill>
                <a:ea typeface="Lato Light" panose="020F0502020204030203" pitchFamily="34" charset="0"/>
                <a:cs typeface="Lato Light" panose="020F0502020204030203" pitchFamily="34" charset="0"/>
              </a:rPr>
              <a:t>Cassandra Query Language (CQL)</a:t>
            </a:r>
          </a:p>
          <a:p>
            <a:pPr marL="171450" indent="-171450">
              <a:lnSpc>
                <a:spcPct val="150000"/>
              </a:lnSpc>
              <a:spcBef>
                <a:spcPts val="800"/>
              </a:spcBef>
              <a:buFont typeface="Arial" panose="020B0604020202020204" pitchFamily="34" charset="0"/>
              <a:buChar char="•"/>
            </a:pPr>
            <a:r>
              <a:rPr lang="en-US" altLang="zh-CN" sz="900" dirty="0">
                <a:solidFill>
                  <a:srgbClr val="F9F9F9"/>
                </a:solidFill>
                <a:ea typeface="Lato Light" panose="020F0502020204030203" pitchFamily="34" charset="0"/>
                <a:cs typeface="Lato Light" panose="020F0502020204030203" pitchFamily="34" charset="0"/>
              </a:rPr>
              <a:t>Cassandra-based tools (like </a:t>
            </a:r>
            <a:r>
              <a:rPr lang="en-US" altLang="zh-CN" sz="900" dirty="0" err="1">
                <a:solidFill>
                  <a:srgbClr val="F9F9F9"/>
                </a:solidFill>
                <a:ea typeface="Lato Light" panose="020F0502020204030203" pitchFamily="34" charset="0"/>
                <a:cs typeface="Lato Light" panose="020F0502020204030203" pitchFamily="34" charset="0"/>
              </a:rPr>
              <a:t>cqlsh</a:t>
            </a:r>
            <a:r>
              <a:rPr lang="en-US" altLang="zh-CN" sz="900" dirty="0">
                <a:solidFill>
                  <a:srgbClr val="F9F9F9"/>
                </a:solidFill>
                <a:ea typeface="Lato Light" panose="020F0502020204030203" pitchFamily="34" charset="0"/>
                <a:cs typeface="Lato Light" panose="020F0502020204030203" pitchFamily="34" charset="0"/>
              </a:rPr>
              <a:t>)</a:t>
            </a:r>
          </a:p>
          <a:p>
            <a:pPr marL="0" indent="0">
              <a:lnSpc>
                <a:spcPct val="150000"/>
              </a:lnSpc>
              <a:spcBef>
                <a:spcPts val="800"/>
              </a:spcBef>
              <a:buFont typeface="Arial" panose="020B0604020202020204" pitchFamily="34" charset="0"/>
              <a:buNone/>
            </a:pPr>
            <a:endParaRPr lang="en-US" sz="900" b="0" u="non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2935362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u="none" dirty="0"/>
              <a:t>Common uses:</a:t>
            </a:r>
          </a:p>
          <a:p>
            <a:pPr marL="0" indent="0">
              <a:buFont typeface="Arial" panose="020B0604020202020204" pitchFamily="34" charset="0"/>
              <a:buNone/>
            </a:pPr>
            <a:endParaRPr lang="en-US" sz="900" b="0" u="none" dirty="0"/>
          </a:p>
          <a:p>
            <a:pPr marL="171450" indent="-171450">
              <a:buFont typeface="Arial" panose="020B0604020202020204" pitchFamily="34" charset="0"/>
              <a:buChar char="•"/>
            </a:pPr>
            <a:r>
              <a:rPr lang="en-US" sz="900" b="0" u="none" dirty="0"/>
              <a:t>Storing TBs of structured data capable of serving web scale applications</a:t>
            </a:r>
          </a:p>
          <a:p>
            <a:pPr marL="171450" indent="-171450">
              <a:buFont typeface="Arial" panose="020B0604020202020204" pitchFamily="34" charset="0"/>
              <a:buChar char="•"/>
            </a:pPr>
            <a:r>
              <a:rPr lang="en-US" sz="900" b="0" u="none" dirty="0"/>
              <a:t>Storing datasets that do not require complex joins, foreign keys, or stored procedures and be denormalized for fast access</a:t>
            </a:r>
          </a:p>
          <a:p>
            <a:pPr marL="171450" indent="-171450">
              <a:buFont typeface="Arial" panose="020B0604020202020204" pitchFamily="34" charset="0"/>
              <a:buChar char="•"/>
            </a:pPr>
            <a:r>
              <a:rPr lang="en-US" sz="900" b="0" u="none" dirty="0"/>
              <a:t>Quickly querying data using a clustered index</a:t>
            </a:r>
          </a:p>
          <a:p>
            <a:pPr marL="171450" indent="-171450">
              <a:buFont typeface="Arial" panose="020B0604020202020204" pitchFamily="34" charset="0"/>
              <a:buChar char="•"/>
            </a:pPr>
            <a:r>
              <a:rPr lang="en-US" sz="900" b="0" u="none" dirty="0"/>
              <a:t>Accessing data using the OData protocol and LINQ queries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437909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900" dirty="0">
              <a:solidFill>
                <a:srgbClr val="F9F9F9"/>
              </a:solidFill>
              <a:ea typeface="Lato Light" panose="020F0502020204030203" pitchFamily="34" charset="0"/>
              <a:cs typeface="Lato Light" panose="020F050202020403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7557974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6570046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205050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5843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4289801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0604749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054090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924594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7330983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etcd</a:t>
            </a:r>
            <a:r>
              <a:rPr lang="en-US" sz="882" b="0" i="0" kern="1200" dirty="0">
                <a:solidFill>
                  <a:schemeClr val="tx1"/>
                </a:solidFill>
                <a:effectLst/>
                <a:latin typeface="Segoe UI" panose="020B0502040204020203" pitchFamily="34" charset="0"/>
                <a:ea typeface="+mn-ea"/>
                <a:cs typeface="+mn-cs"/>
              </a:rPr>
              <a:t> is a distributed reliable key-value store for the most critical data of a distributed system, with a focus on being:</a:t>
            </a:r>
          </a:p>
          <a:p>
            <a:endParaRPr lang="en-US" sz="882" b="0" i="0" kern="1200" dirty="0">
              <a:solidFill>
                <a:schemeClr val="tx1"/>
              </a:solidFill>
              <a:effectLst/>
              <a:latin typeface="Segoe UI" panose="020B0502040204020203" pitchFamily="34" charset="0"/>
              <a:ea typeface="+mn-ea"/>
              <a:cs typeface="+mn-cs"/>
            </a:endParaRPr>
          </a:p>
          <a:p>
            <a:r>
              <a:rPr lang="en-US" sz="882" b="0" i="1" kern="1200" dirty="0">
                <a:solidFill>
                  <a:schemeClr val="tx1"/>
                </a:solidFill>
                <a:effectLst/>
                <a:latin typeface="Segoe UI" panose="020B0502040204020203" pitchFamily="34" charset="0"/>
                <a:ea typeface="+mn-ea"/>
                <a:cs typeface="+mn-cs"/>
              </a:rPr>
              <a:t>Simple</a:t>
            </a:r>
            <a:r>
              <a:rPr lang="en-US" sz="882" b="0" i="0" kern="1200" dirty="0">
                <a:solidFill>
                  <a:schemeClr val="tx1"/>
                </a:solidFill>
                <a:effectLst/>
                <a:latin typeface="Segoe UI" panose="020B0502040204020203" pitchFamily="34" charset="0"/>
                <a:ea typeface="+mn-ea"/>
                <a:cs typeface="+mn-cs"/>
              </a:rPr>
              <a:t>: well-defined, user-facing API (</a:t>
            </a:r>
            <a:r>
              <a:rPr lang="en-US" sz="882" b="0" i="0" kern="1200" dirty="0" err="1">
                <a:solidFill>
                  <a:schemeClr val="tx1"/>
                </a:solidFill>
                <a:effectLst/>
                <a:latin typeface="Segoe UI" panose="020B0502040204020203" pitchFamily="34" charset="0"/>
                <a:ea typeface="+mn-ea"/>
                <a:cs typeface="+mn-cs"/>
              </a:rPr>
              <a:t>gRPC</a:t>
            </a:r>
            <a:r>
              <a:rPr lang="en-US" sz="882" b="0" i="0" kern="1200" dirty="0">
                <a:solidFill>
                  <a:schemeClr val="tx1"/>
                </a:solidFill>
                <a:effectLst/>
                <a:latin typeface="Segoe UI" panose="020B0502040204020203" pitchFamily="34" charset="0"/>
                <a:ea typeface="+mn-ea"/>
                <a:cs typeface="+mn-cs"/>
              </a:rPr>
              <a:t>)</a:t>
            </a:r>
          </a:p>
          <a:p>
            <a:r>
              <a:rPr lang="en-US" sz="882" b="0" i="1" kern="1200" dirty="0">
                <a:solidFill>
                  <a:schemeClr val="tx1"/>
                </a:solidFill>
                <a:effectLst/>
                <a:latin typeface="Segoe UI" panose="020B0502040204020203" pitchFamily="34" charset="0"/>
                <a:ea typeface="+mn-ea"/>
                <a:cs typeface="+mn-cs"/>
              </a:rPr>
              <a:t>Secure</a:t>
            </a:r>
            <a:r>
              <a:rPr lang="en-US" sz="882" b="0" i="0" kern="1200" dirty="0">
                <a:solidFill>
                  <a:schemeClr val="tx1"/>
                </a:solidFill>
                <a:effectLst/>
                <a:latin typeface="Segoe UI" panose="020B0502040204020203" pitchFamily="34" charset="0"/>
                <a:ea typeface="+mn-ea"/>
                <a:cs typeface="+mn-cs"/>
              </a:rPr>
              <a:t>: automatic TLS with optional client cert authentication</a:t>
            </a:r>
          </a:p>
          <a:p>
            <a:r>
              <a:rPr lang="en-US" sz="882" b="0" i="1" kern="1200" dirty="0">
                <a:solidFill>
                  <a:schemeClr val="tx1"/>
                </a:solidFill>
                <a:effectLst/>
                <a:latin typeface="Segoe UI" panose="020B0502040204020203" pitchFamily="34" charset="0"/>
                <a:ea typeface="+mn-ea"/>
                <a:cs typeface="+mn-cs"/>
              </a:rPr>
              <a:t>Fast</a:t>
            </a:r>
            <a:r>
              <a:rPr lang="en-US" sz="882" b="0" i="0" kern="1200" dirty="0">
                <a:solidFill>
                  <a:schemeClr val="tx1"/>
                </a:solidFill>
                <a:effectLst/>
                <a:latin typeface="Segoe UI" panose="020B0502040204020203" pitchFamily="34" charset="0"/>
                <a:ea typeface="+mn-ea"/>
                <a:cs typeface="+mn-cs"/>
              </a:rPr>
              <a:t>: benchmarked 10,000 writes/sec</a:t>
            </a:r>
          </a:p>
          <a:p>
            <a:r>
              <a:rPr lang="en-US" sz="882" b="0" i="1" kern="1200" dirty="0">
                <a:solidFill>
                  <a:schemeClr val="tx1"/>
                </a:solidFill>
                <a:effectLst/>
                <a:latin typeface="Segoe UI" panose="020B0502040204020203" pitchFamily="34" charset="0"/>
                <a:ea typeface="+mn-ea"/>
                <a:cs typeface="+mn-cs"/>
              </a:rPr>
              <a:t>Reliable</a:t>
            </a:r>
            <a:r>
              <a:rPr lang="en-US" sz="882" b="0" i="0" kern="1200" dirty="0">
                <a:solidFill>
                  <a:schemeClr val="tx1"/>
                </a:solidFill>
                <a:effectLst/>
                <a:latin typeface="Segoe UI" panose="020B0502040204020203" pitchFamily="34" charset="0"/>
                <a:ea typeface="+mn-ea"/>
                <a:cs typeface="+mn-cs"/>
              </a:rPr>
              <a:t>: properly distributed using Raft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2756447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No </a:t>
            </a:r>
            <a:r>
              <a:rPr lang="en-US" sz="882" b="1" i="0" kern="1200" dirty="0" err="1">
                <a:solidFill>
                  <a:schemeClr val="tx1"/>
                </a:solidFill>
                <a:effectLst/>
                <a:latin typeface="Segoe UI" panose="020B0502040204020203" pitchFamily="34" charset="0"/>
                <a:ea typeface="+mn-ea"/>
                <a:cs typeface="+mn-cs"/>
              </a:rPr>
              <a:t>etcd</a:t>
            </a:r>
            <a:r>
              <a:rPr lang="en-US" sz="882" b="1" i="0" kern="1200" dirty="0">
                <a:solidFill>
                  <a:schemeClr val="tx1"/>
                </a:solidFill>
                <a:effectLst/>
                <a:latin typeface="Segoe UI" panose="020B0502040204020203" pitchFamily="34" charset="0"/>
                <a:ea typeface="+mn-ea"/>
                <a:cs typeface="+mn-cs"/>
              </a:rPr>
              <a:t> operations management</a:t>
            </a:r>
          </a:p>
          <a:p>
            <a:r>
              <a:rPr lang="en-US" sz="882" b="0" i="0" kern="1200" dirty="0">
                <a:solidFill>
                  <a:schemeClr val="tx1"/>
                </a:solidFill>
                <a:effectLst/>
                <a:latin typeface="Segoe UI" panose="020B0502040204020203" pitchFamily="34" charset="0"/>
                <a:ea typeface="+mn-ea"/>
                <a:cs typeface="+mn-cs"/>
              </a:rPr>
              <a:t>As a fully managed native cloud service, Azure Cosmos DB removes the need for Kubernetes developers to set up and manage </a:t>
            </a:r>
            <a:r>
              <a:rPr lang="en-US" sz="882" b="0" i="0" kern="1200" dirty="0" err="1">
                <a:solidFill>
                  <a:schemeClr val="tx1"/>
                </a:solidFill>
                <a:effectLst/>
                <a:latin typeface="Segoe UI" panose="020B0502040204020203" pitchFamily="34" charset="0"/>
                <a:ea typeface="+mn-ea"/>
                <a:cs typeface="+mn-cs"/>
              </a:rPr>
              <a:t>etcd</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etcd</a:t>
            </a:r>
            <a:r>
              <a:rPr lang="en-US" sz="882" b="0" i="0" kern="1200" dirty="0">
                <a:solidFill>
                  <a:schemeClr val="tx1"/>
                </a:solidFill>
                <a:effectLst/>
                <a:latin typeface="Segoe UI" panose="020B0502040204020203" pitchFamily="34" charset="0"/>
                <a:ea typeface="+mn-ea"/>
                <a:cs typeface="+mn-cs"/>
              </a:rPr>
              <a:t> API in Azure Cosmos DB is scalable, highly available, fault tolerant, and offers high performance. The overhead of setting up replication across multiple nodes, performing rolling updates, security patches, and monitoring the </a:t>
            </a:r>
            <a:r>
              <a:rPr lang="en-US" sz="882" b="0" i="0" kern="1200" dirty="0" err="1">
                <a:solidFill>
                  <a:schemeClr val="tx1"/>
                </a:solidFill>
                <a:effectLst/>
                <a:latin typeface="Segoe UI" panose="020B0502040204020203" pitchFamily="34" charset="0"/>
                <a:ea typeface="+mn-ea"/>
                <a:cs typeface="+mn-cs"/>
              </a:rPr>
              <a:t>etcd</a:t>
            </a:r>
            <a:r>
              <a:rPr lang="en-US" sz="882" b="0" i="0" kern="1200" dirty="0">
                <a:solidFill>
                  <a:schemeClr val="tx1"/>
                </a:solidFill>
                <a:effectLst/>
                <a:latin typeface="Segoe UI" panose="020B0502040204020203" pitchFamily="34" charset="0"/>
                <a:ea typeface="+mn-ea"/>
                <a:cs typeface="+mn-cs"/>
              </a:rPr>
              <a:t> health are handled by Azure Cosmos DB.</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Global distribution &amp; high availability</a:t>
            </a:r>
          </a:p>
          <a:p>
            <a:r>
              <a:rPr lang="en-US" sz="882" b="0" i="0" kern="1200" dirty="0">
                <a:solidFill>
                  <a:schemeClr val="tx1"/>
                </a:solidFill>
                <a:effectLst/>
                <a:latin typeface="Segoe UI" panose="020B0502040204020203" pitchFamily="34" charset="0"/>
                <a:ea typeface="+mn-ea"/>
                <a:cs typeface="+mn-cs"/>
              </a:rPr>
              <a:t>By using </a:t>
            </a:r>
            <a:r>
              <a:rPr lang="en-US" sz="882" b="0" i="0" kern="1200" dirty="0" err="1">
                <a:solidFill>
                  <a:schemeClr val="tx1"/>
                </a:solidFill>
                <a:effectLst/>
                <a:latin typeface="Segoe UI" panose="020B0502040204020203" pitchFamily="34" charset="0"/>
                <a:ea typeface="+mn-ea"/>
                <a:cs typeface="+mn-cs"/>
              </a:rPr>
              <a:t>etcd</a:t>
            </a:r>
            <a:r>
              <a:rPr lang="en-US" sz="882" b="0" i="0" kern="1200" dirty="0">
                <a:solidFill>
                  <a:schemeClr val="tx1"/>
                </a:solidFill>
                <a:effectLst/>
                <a:latin typeface="Segoe UI" panose="020B0502040204020203" pitchFamily="34" charset="0"/>
                <a:ea typeface="+mn-ea"/>
                <a:cs typeface="+mn-cs"/>
              </a:rPr>
              <a:t> API, Azure Cosmos DB guarantees 99.99% availability for data reads and writes in a single region, and 99.999% availability across multiple regions.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Elastic scalability</a:t>
            </a:r>
          </a:p>
          <a:p>
            <a:r>
              <a:rPr lang="en-US" sz="882" b="0" i="0" kern="1200" dirty="0">
                <a:solidFill>
                  <a:schemeClr val="tx1"/>
                </a:solidFill>
                <a:effectLst/>
                <a:latin typeface="Segoe UI" panose="020B0502040204020203" pitchFamily="34" charset="0"/>
                <a:ea typeface="+mn-ea"/>
                <a:cs typeface="+mn-cs"/>
              </a:rPr>
              <a:t>Azure Cosmos DB offers elastic scalability for read and write requests across different regions. As the Kubernetes cluster grows, the </a:t>
            </a:r>
            <a:r>
              <a:rPr lang="en-US" sz="882" b="0" i="0" kern="1200" dirty="0" err="1">
                <a:solidFill>
                  <a:schemeClr val="tx1"/>
                </a:solidFill>
                <a:effectLst/>
                <a:latin typeface="Segoe UI" panose="020B0502040204020203" pitchFamily="34" charset="0"/>
                <a:ea typeface="+mn-ea"/>
                <a:cs typeface="+mn-cs"/>
              </a:rPr>
              <a:t>etcd</a:t>
            </a:r>
            <a:r>
              <a:rPr lang="en-US" sz="882" b="0" i="0" kern="1200" dirty="0">
                <a:solidFill>
                  <a:schemeClr val="tx1"/>
                </a:solidFill>
                <a:effectLst/>
                <a:latin typeface="Segoe UI" panose="020B0502040204020203" pitchFamily="34" charset="0"/>
                <a:ea typeface="+mn-ea"/>
                <a:cs typeface="+mn-cs"/>
              </a:rPr>
              <a:t> API account in Azure Cosmos DB elastically scales without any downtime. Storing </a:t>
            </a:r>
            <a:r>
              <a:rPr lang="en-US" sz="882" b="0" i="0" kern="1200" dirty="0" err="1">
                <a:solidFill>
                  <a:schemeClr val="tx1"/>
                </a:solidFill>
                <a:effectLst/>
                <a:latin typeface="Segoe UI" panose="020B0502040204020203" pitchFamily="34" charset="0"/>
                <a:ea typeface="+mn-ea"/>
                <a:cs typeface="+mn-cs"/>
              </a:rPr>
              <a:t>etcd</a:t>
            </a:r>
            <a:r>
              <a:rPr lang="en-US" sz="882" b="0" i="0" kern="1200" dirty="0">
                <a:solidFill>
                  <a:schemeClr val="tx1"/>
                </a:solidFill>
                <a:effectLst/>
                <a:latin typeface="Segoe UI" panose="020B0502040204020203" pitchFamily="34" charset="0"/>
                <a:ea typeface="+mn-ea"/>
                <a:cs typeface="+mn-cs"/>
              </a:rPr>
              <a:t> data in Azure Cosmos DB, instead of the Kubernetes master nodes also enables more flexible master node scaling.</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Security &amp; enterprise readiness</a:t>
            </a:r>
          </a:p>
          <a:p>
            <a:r>
              <a:rPr lang="en-US" sz="882" b="0" i="0" kern="1200" dirty="0">
                <a:solidFill>
                  <a:schemeClr val="tx1"/>
                </a:solidFill>
                <a:effectLst/>
                <a:latin typeface="Segoe UI" panose="020B0502040204020203" pitchFamily="34" charset="0"/>
                <a:ea typeface="+mn-ea"/>
                <a:cs typeface="+mn-cs"/>
              </a:rPr>
              <a:t>When </a:t>
            </a:r>
            <a:r>
              <a:rPr lang="en-US" sz="882" b="0" i="0" kern="1200" dirty="0" err="1">
                <a:solidFill>
                  <a:schemeClr val="tx1"/>
                </a:solidFill>
                <a:effectLst/>
                <a:latin typeface="Segoe UI" panose="020B0502040204020203" pitchFamily="34" charset="0"/>
                <a:ea typeface="+mn-ea"/>
                <a:cs typeface="+mn-cs"/>
              </a:rPr>
              <a:t>etcd</a:t>
            </a:r>
            <a:r>
              <a:rPr lang="en-US" sz="882" b="0" i="0" kern="1200" dirty="0">
                <a:solidFill>
                  <a:schemeClr val="tx1"/>
                </a:solidFill>
                <a:effectLst/>
                <a:latin typeface="Segoe UI" panose="020B0502040204020203" pitchFamily="34" charset="0"/>
                <a:ea typeface="+mn-ea"/>
                <a:cs typeface="+mn-cs"/>
              </a:rPr>
              <a:t> data is stored in Azure Cosmos DB, Kubernetes developers automatically get the built-in encryption at rest, certifications and compliance, and backup and restore capabilities supported by Azure Cosmos DB.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0706925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900" dirty="0">
              <a:solidFill>
                <a:srgbClr val="F9F9F9"/>
              </a:solidFill>
              <a:ea typeface="Lato Light" panose="020F0502020204030203" pitchFamily="34" charset="0"/>
              <a:cs typeface="Lato Light" panose="020F050202020403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2411712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8823803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spc="600" dirty="0">
                <a:solidFill>
                  <a:schemeClr val="bg1"/>
                </a:solidFill>
                <a:effectLst>
                  <a:outerShdw blurRad="698500" sx="102000" sy="102000" algn="ctr" rotWithShape="0">
                    <a:prstClr val="black">
                      <a:alpha val="68000"/>
                    </a:prstClr>
                  </a:outerShdw>
                </a:effectLst>
                <a:latin typeface="Segoe UI" panose="020B0502040204020203" pitchFamily="34" charset="0"/>
                <a:ea typeface="+mn-ea"/>
                <a:cs typeface="+mn-cs"/>
              </a:rPr>
              <a:t>azure.microsoft.com/</a:t>
            </a:r>
            <a:r>
              <a:rPr lang="en-US" sz="900" b="1" kern="1200" spc="600" dirty="0" err="1">
                <a:solidFill>
                  <a:schemeClr val="bg1"/>
                </a:solidFill>
                <a:effectLst>
                  <a:outerShdw blurRad="698500" sx="102000" sy="102000" algn="ctr" rotWithShape="0">
                    <a:prstClr val="black">
                      <a:alpha val="68000"/>
                    </a:prstClr>
                  </a:outerShdw>
                </a:effectLst>
                <a:latin typeface="Segoe UI" panose="020B0502040204020203" pitchFamily="34" charset="0"/>
                <a:ea typeface="+mn-ea"/>
                <a:cs typeface="+mn-cs"/>
              </a:rPr>
              <a:t>en</a:t>
            </a:r>
            <a:r>
              <a:rPr lang="en-US" sz="900" b="1" kern="1200" spc="600" dirty="0">
                <a:solidFill>
                  <a:schemeClr val="bg1"/>
                </a:solidFill>
                <a:effectLst>
                  <a:outerShdw blurRad="698500" sx="102000" sy="102000" algn="ctr" rotWithShape="0">
                    <a:prstClr val="black">
                      <a:alpha val="68000"/>
                    </a:prstClr>
                  </a:outerShdw>
                </a:effectLst>
                <a:latin typeface="Segoe UI" panose="020B0502040204020203" pitchFamily="34" charset="0"/>
                <a:ea typeface="+mn-ea"/>
                <a:cs typeface="+mn-cs"/>
              </a:rPr>
              <a:t>-us/try/</a:t>
            </a:r>
            <a:r>
              <a:rPr lang="en-US" sz="900" b="1" kern="1200" spc="600" dirty="0" err="1">
                <a:solidFill>
                  <a:schemeClr val="bg1"/>
                </a:solidFill>
                <a:effectLst>
                  <a:outerShdw blurRad="698500" sx="102000" sy="102000" algn="ctr" rotWithShape="0">
                    <a:prstClr val="black">
                      <a:alpha val="68000"/>
                    </a:prstClr>
                  </a:outerShdw>
                </a:effectLst>
                <a:latin typeface="Segoe UI" panose="020B0502040204020203" pitchFamily="34" charset="0"/>
                <a:ea typeface="+mn-ea"/>
                <a:cs typeface="+mn-cs"/>
              </a:rPr>
              <a:t>cosmosdb</a:t>
            </a:r>
            <a:r>
              <a:rPr lang="en-US" sz="900" b="1" kern="1200" spc="600" dirty="0">
                <a:solidFill>
                  <a:schemeClr val="bg1"/>
                </a:solidFill>
                <a:effectLst>
                  <a:outerShdw blurRad="698500" sx="102000" sy="102000" algn="ctr" rotWithShape="0">
                    <a:prstClr val="black">
                      <a:alpha val="68000"/>
                    </a:prstClr>
                  </a:outerShdw>
                </a:effectLst>
                <a:latin typeface="Segoe UI" panose="020B0502040204020203" pitchFamily="34" charset="0"/>
                <a:ea typeface="+mn-ea"/>
                <a:cs typeface="+mn-cs"/>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2/7/2020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509215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289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98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09564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9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sv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50.png"/><Relationship Id="rId1" Type="http://schemas.openxmlformats.org/officeDocument/2006/relationships/slideLayout" Target="../slideLayouts/slideLayout7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52.png"/><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59.png"/><Relationship Id="rId1" Type="http://schemas.openxmlformats.org/officeDocument/2006/relationships/slideLayout" Target="../slideLayouts/slideLayout76.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6.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91.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9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5510213" cy="1107996"/>
          </a:xfrm>
        </p:spPr>
        <p:txBody>
          <a:bodyPr/>
          <a:lstStyle/>
          <a:p>
            <a:r>
              <a:rPr lang="en-US" dirty="0"/>
              <a:t>The Hitchhiker’s Guide to the Cosmos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613400" cy="677108"/>
          </a:xfrm>
        </p:spPr>
        <p:txBody>
          <a:bodyPr/>
          <a:lstStyle/>
          <a:p>
            <a:r>
              <a:rPr lang="en-US" dirty="0"/>
              <a:t>Chad Green</a:t>
            </a:r>
          </a:p>
          <a:p>
            <a:r>
              <a:rPr lang="en-US" dirty="0"/>
              <a:t>Director of Software Development, </a:t>
            </a:r>
            <a:r>
              <a:rPr lang="en-US" dirty="0" err="1"/>
              <a:t>ScholarRx</a:t>
            </a:r>
            <a:endParaRPr lang="en-US" dirty="0"/>
          </a:p>
        </p:txBody>
      </p:sp>
    </p:spTree>
    <p:extLst>
      <p:ext uri="{BB962C8B-B14F-4D97-AF65-F5344CB8AC3E}">
        <p14:creationId xmlns:p14="http://schemas.microsoft.com/office/powerpoint/2010/main" val="377074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0">
            <a:extLst>
              <a:ext uri="{FF2B5EF4-FFF2-40B4-BE49-F238E27FC236}">
                <a16:creationId xmlns:a16="http://schemas.microsoft.com/office/drawing/2014/main" id="{55FFF835-FC4A-134B-AE66-7F35DC0EA6C0}"/>
              </a:ext>
            </a:extLst>
          </p:cNvPr>
          <p:cNvSpPr>
            <a:spLocks noGrp="1"/>
          </p:cNvSpPr>
          <p:nvPr>
            <p:ph type="title"/>
          </p:nvPr>
        </p:nvSpPr>
        <p:spPr>
          <a:xfrm>
            <a:off x="389859" y="250170"/>
            <a:ext cx="11018520" cy="553998"/>
          </a:xfrm>
        </p:spPr>
        <p:txBody>
          <a:bodyPr/>
          <a:lstStyle/>
          <a:p>
            <a:pPr>
              <a:spcBef>
                <a:spcPts val="600"/>
              </a:spcBef>
            </a:pPr>
            <a:r>
              <a:rPr lang="en-US"/>
              <a:t>Azure Cosmos DB</a:t>
            </a:r>
            <a:br>
              <a:rPr lang="en-US"/>
            </a:br>
            <a:endParaRPr lang="en-US" cap="none"/>
          </a:p>
        </p:txBody>
      </p:sp>
      <p:sp>
        <p:nvSpPr>
          <p:cNvPr id="134" name="Rectangle 133">
            <a:extLst>
              <a:ext uri="{FF2B5EF4-FFF2-40B4-BE49-F238E27FC236}">
                <a16:creationId xmlns:a16="http://schemas.microsoft.com/office/drawing/2014/main" id="{A6D8F800-35D0-9647-89A8-9976C47EFE52}"/>
              </a:ext>
            </a:extLst>
          </p:cNvPr>
          <p:cNvSpPr/>
          <p:nvPr/>
        </p:nvSpPr>
        <p:spPr>
          <a:xfrm>
            <a:off x="332265" y="886754"/>
            <a:ext cx="9495050" cy="400110"/>
          </a:xfrm>
          <a:prstGeom prst="rect">
            <a:avLst/>
          </a:prstGeom>
        </p:spPr>
        <p:txBody>
          <a:bodyPr wrap="square" anchor="t">
            <a:spAutoFit/>
          </a:bodyPr>
          <a:lstStyle/>
          <a:p>
            <a:r>
              <a:rPr lang="en-US" sz="2000"/>
              <a:t>A globally-distributed, massively-scalable, multi-model database service</a:t>
            </a:r>
            <a:endParaRPr lang="en-US" sz="2000">
              <a:cs typeface="Segoe UI"/>
            </a:endParaRPr>
          </a:p>
        </p:txBody>
      </p:sp>
      <p:sp>
        <p:nvSpPr>
          <p:cNvPr id="135" name="TextBox 134">
            <a:extLst>
              <a:ext uri="{FF2B5EF4-FFF2-40B4-BE49-F238E27FC236}">
                <a16:creationId xmlns:a16="http://schemas.microsoft.com/office/drawing/2014/main" id="{B73BDDE1-3D17-492D-917F-762367C4BB09}"/>
              </a:ext>
            </a:extLst>
          </p:cNvPr>
          <p:cNvSpPr txBox="1"/>
          <p:nvPr/>
        </p:nvSpPr>
        <p:spPr>
          <a:xfrm>
            <a:off x="332265" y="1446078"/>
            <a:ext cx="6823477" cy="1569660"/>
          </a:xfrm>
          <a:prstGeom prst="rect">
            <a:avLst/>
          </a:prstGeom>
          <a:noFill/>
        </p:spPr>
        <p:txBody>
          <a:bodyPr wrap="squar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What if you have REALLY large data requirements?</a:t>
            </a:r>
          </a:p>
        </p:txBody>
      </p:sp>
      <p:pic>
        <p:nvPicPr>
          <p:cNvPr id="136" name="Picture 135">
            <a:extLst>
              <a:ext uri="{FF2B5EF4-FFF2-40B4-BE49-F238E27FC236}">
                <a16:creationId xmlns:a16="http://schemas.microsoft.com/office/drawing/2014/main" id="{6BD0F9D2-6EAD-4E1B-8A5E-4BA93C62E5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5907" y="0"/>
            <a:ext cx="5143499" cy="6858000"/>
          </a:xfrm>
          <a:prstGeom prst="rect">
            <a:avLst/>
          </a:prstGeom>
        </p:spPr>
      </p:pic>
      <p:pic>
        <p:nvPicPr>
          <p:cNvPr id="138" name="Picture 137">
            <a:extLst>
              <a:ext uri="{FF2B5EF4-FFF2-40B4-BE49-F238E27FC236}">
                <a16:creationId xmlns:a16="http://schemas.microsoft.com/office/drawing/2014/main" id="{4E4452CA-6807-42B3-8668-40D490B31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427" y="3429000"/>
            <a:ext cx="3295920" cy="1451876"/>
          </a:xfrm>
          <a:prstGeom prst="rect">
            <a:avLst/>
          </a:prstGeom>
        </p:spPr>
      </p:pic>
      <p:pic>
        <p:nvPicPr>
          <p:cNvPr id="139" name="Picture 138">
            <a:extLst>
              <a:ext uri="{FF2B5EF4-FFF2-40B4-BE49-F238E27FC236}">
                <a16:creationId xmlns:a16="http://schemas.microsoft.com/office/drawing/2014/main" id="{8777D5C4-A93A-480A-9295-75328AB20C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794" y="4843754"/>
            <a:ext cx="3002492" cy="1883718"/>
          </a:xfrm>
          <a:prstGeom prst="rect">
            <a:avLst/>
          </a:prstGeom>
        </p:spPr>
      </p:pic>
      <p:pic>
        <p:nvPicPr>
          <p:cNvPr id="140" name="Picture 139">
            <a:extLst>
              <a:ext uri="{FF2B5EF4-FFF2-40B4-BE49-F238E27FC236}">
                <a16:creationId xmlns:a16="http://schemas.microsoft.com/office/drawing/2014/main" id="{39FFF459-7123-4BB8-A738-DEC2FD3C19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0860" y="5164998"/>
            <a:ext cx="3849054" cy="1241229"/>
          </a:xfrm>
          <a:prstGeom prst="rect">
            <a:avLst/>
          </a:prstGeom>
        </p:spPr>
      </p:pic>
      <p:pic>
        <p:nvPicPr>
          <p:cNvPr id="13" name="Picture 12" descr="A picture containing drawing, light&#10;&#10;Description automatically generated">
            <a:extLst>
              <a:ext uri="{FF2B5EF4-FFF2-40B4-BE49-F238E27FC236}">
                <a16:creationId xmlns:a16="http://schemas.microsoft.com/office/drawing/2014/main" id="{296774CD-93A3-402E-80DB-CE128A7B0830}"/>
              </a:ext>
            </a:extLst>
          </p:cNvPr>
          <p:cNvPicPr>
            <a:picLocks noChangeAspect="1"/>
          </p:cNvPicPr>
          <p:nvPr/>
        </p:nvPicPr>
        <p:blipFill>
          <a:blip r:embed="rId7"/>
          <a:stretch>
            <a:fillRect/>
          </a:stretch>
        </p:blipFill>
        <p:spPr>
          <a:xfrm>
            <a:off x="627393" y="3391878"/>
            <a:ext cx="2577294" cy="1451876"/>
          </a:xfrm>
          <a:prstGeom prst="rect">
            <a:avLst/>
          </a:prstGeom>
        </p:spPr>
      </p:pic>
    </p:spTree>
    <p:extLst>
      <p:ext uri="{BB962C8B-B14F-4D97-AF65-F5344CB8AC3E}">
        <p14:creationId xmlns:p14="http://schemas.microsoft.com/office/powerpoint/2010/main" val="1013771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38"/>
                                        </p:tgtEl>
                                        <p:attrNameLst>
                                          <p:attrName>style.visibility</p:attrName>
                                        </p:attrNameLst>
                                      </p:cBhvr>
                                      <p:to>
                                        <p:strVal val="visible"/>
                                      </p:to>
                                    </p:set>
                                    <p:animEffect transition="in" filter="fade">
                                      <p:cBhvr>
                                        <p:cTn id="14" dur="500"/>
                                        <p:tgtEl>
                                          <p:spTgt spid="138"/>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fade">
                                      <p:cBhvr>
                                        <p:cTn id="18" dur="500"/>
                                        <p:tgtEl>
                                          <p:spTgt spid="139"/>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A627-1F88-474B-81BB-3715F449AAC5}"/>
              </a:ext>
            </a:extLst>
          </p:cNvPr>
          <p:cNvSpPr>
            <a:spLocks noGrp="1"/>
          </p:cNvSpPr>
          <p:nvPr>
            <p:ph type="title"/>
          </p:nvPr>
        </p:nvSpPr>
        <p:spPr/>
        <p:txBody>
          <a:bodyPr/>
          <a:lstStyle/>
          <a:p>
            <a:r>
              <a:rPr lang="en-US" dirty="0"/>
              <a:t>Azure Cosmos DB Capabilities</a:t>
            </a:r>
          </a:p>
        </p:txBody>
      </p:sp>
      <p:graphicFrame>
        <p:nvGraphicFramePr>
          <p:cNvPr id="4" name="Table 4">
            <a:extLst>
              <a:ext uri="{FF2B5EF4-FFF2-40B4-BE49-F238E27FC236}">
                <a16:creationId xmlns:a16="http://schemas.microsoft.com/office/drawing/2014/main" id="{D83641F2-854C-4617-8511-621B17114B3A}"/>
              </a:ext>
            </a:extLst>
          </p:cNvPr>
          <p:cNvGraphicFramePr>
            <a:graphicFrameLocks noGrp="1"/>
          </p:cNvGraphicFramePr>
          <p:nvPr>
            <p:ph sz="quarter" idx="10"/>
            <p:extLst>
              <p:ext uri="{D42A27DB-BD31-4B8C-83A1-F6EECF244321}">
                <p14:modId xmlns:p14="http://schemas.microsoft.com/office/powerpoint/2010/main" val="3193333313"/>
              </p:ext>
            </p:extLst>
          </p:nvPr>
        </p:nvGraphicFramePr>
        <p:xfrm>
          <a:off x="487807" y="1478280"/>
          <a:ext cx="11216386" cy="3901440"/>
        </p:xfrm>
        <a:graphic>
          <a:graphicData uri="http://schemas.openxmlformats.org/drawingml/2006/table">
            <a:tbl>
              <a:tblPr firstRow="1" bandRow="1">
                <a:tableStyleId>{5C22544A-7EE6-4342-B048-85BDC9FD1C3A}</a:tableStyleId>
              </a:tblPr>
              <a:tblGrid>
                <a:gridCol w="8915781">
                  <a:extLst>
                    <a:ext uri="{9D8B030D-6E8A-4147-A177-3AD203B41FA5}">
                      <a16:colId xmlns:a16="http://schemas.microsoft.com/office/drawing/2014/main" val="2264572336"/>
                    </a:ext>
                  </a:extLst>
                </a:gridCol>
                <a:gridCol w="2300605">
                  <a:extLst>
                    <a:ext uri="{9D8B030D-6E8A-4147-A177-3AD203B41FA5}">
                      <a16:colId xmlns:a16="http://schemas.microsoft.com/office/drawing/2014/main" val="2399821511"/>
                    </a:ext>
                  </a:extLst>
                </a:gridCol>
              </a:tblGrid>
              <a:tr h="370840">
                <a:tc>
                  <a:txBody>
                    <a:bodyPr/>
                    <a:lstStyle/>
                    <a:p>
                      <a:r>
                        <a:rPr lang="en-US" sz="2600" dirty="0"/>
                        <a:t>Resource</a:t>
                      </a:r>
                    </a:p>
                  </a:txBody>
                  <a:tcPr/>
                </a:tc>
                <a:tc>
                  <a:txBody>
                    <a:bodyPr/>
                    <a:lstStyle/>
                    <a:p>
                      <a:r>
                        <a:rPr lang="en-US" sz="2600" dirty="0"/>
                        <a:t>Default Limit</a:t>
                      </a:r>
                    </a:p>
                  </a:txBody>
                  <a:tcPr/>
                </a:tc>
                <a:extLst>
                  <a:ext uri="{0D108BD9-81ED-4DB2-BD59-A6C34878D82A}">
                    <a16:rowId xmlns:a16="http://schemas.microsoft.com/office/drawing/2014/main" val="2201502411"/>
                  </a:ext>
                </a:extLst>
              </a:tr>
              <a:tr h="370840">
                <a:tc>
                  <a:txBody>
                    <a:bodyPr/>
                    <a:lstStyle/>
                    <a:p>
                      <a:r>
                        <a:rPr lang="en-US" sz="2600" dirty="0"/>
                        <a:t>Maximum RUs per container</a:t>
                      </a:r>
                    </a:p>
                  </a:txBody>
                  <a:tcPr/>
                </a:tc>
                <a:tc>
                  <a:txBody>
                    <a:bodyPr/>
                    <a:lstStyle/>
                    <a:p>
                      <a:r>
                        <a:rPr lang="en-US" sz="2600" dirty="0"/>
                        <a:t>1,000,000</a:t>
                      </a:r>
                    </a:p>
                  </a:txBody>
                  <a:tcPr/>
                </a:tc>
                <a:extLst>
                  <a:ext uri="{0D108BD9-81ED-4DB2-BD59-A6C34878D82A}">
                    <a16:rowId xmlns:a16="http://schemas.microsoft.com/office/drawing/2014/main" val="1199549089"/>
                  </a:ext>
                </a:extLst>
              </a:tr>
              <a:tr h="370840">
                <a:tc>
                  <a:txBody>
                    <a:bodyPr/>
                    <a:lstStyle/>
                    <a:p>
                      <a:r>
                        <a:rPr lang="en-US" sz="2600" dirty="0"/>
                        <a:t>Maximum RUs per database</a:t>
                      </a:r>
                    </a:p>
                  </a:txBody>
                  <a:tcPr/>
                </a:tc>
                <a:tc>
                  <a:txBody>
                    <a:bodyPr/>
                    <a:lstStyle/>
                    <a:p>
                      <a:r>
                        <a:rPr lang="en-US" sz="2600" dirty="0"/>
                        <a:t>1,000,000</a:t>
                      </a:r>
                    </a:p>
                  </a:txBody>
                  <a:tcPr/>
                </a:tc>
                <a:extLst>
                  <a:ext uri="{0D108BD9-81ED-4DB2-BD59-A6C34878D82A}">
                    <a16:rowId xmlns:a16="http://schemas.microsoft.com/office/drawing/2014/main" val="2724193263"/>
                  </a:ext>
                </a:extLst>
              </a:tr>
              <a:tr h="370840">
                <a:tc>
                  <a:txBody>
                    <a:bodyPr/>
                    <a:lstStyle/>
                    <a:p>
                      <a:r>
                        <a:rPr lang="en-US" sz="2600" dirty="0"/>
                        <a:t>Maximum RUs per (logical) partition key</a:t>
                      </a:r>
                    </a:p>
                  </a:txBody>
                  <a:tcPr/>
                </a:tc>
                <a:tc>
                  <a:txBody>
                    <a:bodyPr/>
                    <a:lstStyle/>
                    <a:p>
                      <a:r>
                        <a:rPr lang="en-US" sz="2600" dirty="0"/>
                        <a:t>10,000</a:t>
                      </a:r>
                    </a:p>
                  </a:txBody>
                  <a:tcPr/>
                </a:tc>
                <a:extLst>
                  <a:ext uri="{0D108BD9-81ED-4DB2-BD59-A6C34878D82A}">
                    <a16:rowId xmlns:a16="http://schemas.microsoft.com/office/drawing/2014/main" val="1586386168"/>
                  </a:ext>
                </a:extLst>
              </a:tr>
              <a:tr h="370840">
                <a:tc>
                  <a:txBody>
                    <a:bodyPr/>
                    <a:lstStyle/>
                    <a:p>
                      <a:r>
                        <a:rPr lang="en-US" sz="2600" dirty="0"/>
                        <a:t>Maximum storage across all items per (logical) partition key</a:t>
                      </a:r>
                    </a:p>
                  </a:txBody>
                  <a:tcPr/>
                </a:tc>
                <a:tc>
                  <a:txBody>
                    <a:bodyPr/>
                    <a:lstStyle/>
                    <a:p>
                      <a:r>
                        <a:rPr lang="en-US" sz="2600" dirty="0"/>
                        <a:t>10 GB</a:t>
                      </a:r>
                    </a:p>
                  </a:txBody>
                  <a:tcPr/>
                </a:tc>
                <a:extLst>
                  <a:ext uri="{0D108BD9-81ED-4DB2-BD59-A6C34878D82A}">
                    <a16:rowId xmlns:a16="http://schemas.microsoft.com/office/drawing/2014/main" val="1347275287"/>
                  </a:ext>
                </a:extLst>
              </a:tr>
              <a:tr h="370840">
                <a:tc>
                  <a:txBody>
                    <a:bodyPr/>
                    <a:lstStyle/>
                    <a:p>
                      <a:r>
                        <a:rPr lang="en-US" sz="2600" dirty="0"/>
                        <a:t>Maximum number of distinct (logical) partition keys</a:t>
                      </a:r>
                    </a:p>
                  </a:txBody>
                  <a:tcPr/>
                </a:tc>
                <a:tc>
                  <a:txBody>
                    <a:bodyPr/>
                    <a:lstStyle/>
                    <a:p>
                      <a:r>
                        <a:rPr lang="en-US" sz="2600" dirty="0"/>
                        <a:t>Unlimited</a:t>
                      </a:r>
                    </a:p>
                  </a:txBody>
                  <a:tcPr/>
                </a:tc>
                <a:extLst>
                  <a:ext uri="{0D108BD9-81ED-4DB2-BD59-A6C34878D82A}">
                    <a16:rowId xmlns:a16="http://schemas.microsoft.com/office/drawing/2014/main" val="2342295582"/>
                  </a:ext>
                </a:extLst>
              </a:tr>
              <a:tr h="370840">
                <a:tc>
                  <a:txBody>
                    <a:bodyPr/>
                    <a:lstStyle/>
                    <a:p>
                      <a:r>
                        <a:rPr lang="en-US" sz="2600" dirty="0"/>
                        <a:t>Maximum storage per container</a:t>
                      </a:r>
                    </a:p>
                  </a:txBody>
                  <a:tcPr/>
                </a:tc>
                <a:tc>
                  <a:txBody>
                    <a:bodyPr/>
                    <a:lstStyle/>
                    <a:p>
                      <a:r>
                        <a:rPr lang="en-US" sz="2600" dirty="0"/>
                        <a:t>Unlimited</a:t>
                      </a:r>
                    </a:p>
                  </a:txBody>
                  <a:tcPr/>
                </a:tc>
                <a:extLst>
                  <a:ext uri="{0D108BD9-81ED-4DB2-BD59-A6C34878D82A}">
                    <a16:rowId xmlns:a16="http://schemas.microsoft.com/office/drawing/2014/main" val="4272100397"/>
                  </a:ext>
                </a:extLst>
              </a:tr>
              <a:tr h="370840">
                <a:tc>
                  <a:txBody>
                    <a:bodyPr/>
                    <a:lstStyle/>
                    <a:p>
                      <a:r>
                        <a:rPr lang="en-US" sz="2600" dirty="0"/>
                        <a:t>Maximum storage per database</a:t>
                      </a:r>
                    </a:p>
                  </a:txBody>
                  <a:tcPr/>
                </a:tc>
                <a:tc>
                  <a:txBody>
                    <a:bodyPr/>
                    <a:lstStyle/>
                    <a:p>
                      <a:r>
                        <a:rPr lang="en-US" sz="2600" dirty="0"/>
                        <a:t>Unlimited</a:t>
                      </a:r>
                    </a:p>
                  </a:txBody>
                  <a:tcPr/>
                </a:tc>
                <a:extLst>
                  <a:ext uri="{0D108BD9-81ED-4DB2-BD59-A6C34878D82A}">
                    <a16:rowId xmlns:a16="http://schemas.microsoft.com/office/drawing/2014/main" val="3494930571"/>
                  </a:ext>
                </a:extLst>
              </a:tr>
            </a:tbl>
          </a:graphicData>
        </a:graphic>
      </p:graphicFrame>
      <p:sp>
        <p:nvSpPr>
          <p:cNvPr id="6" name="Rectangle: Rounded Corners 5">
            <a:extLst>
              <a:ext uri="{FF2B5EF4-FFF2-40B4-BE49-F238E27FC236}">
                <a16:creationId xmlns:a16="http://schemas.microsoft.com/office/drawing/2014/main" id="{4A1CE090-9599-431C-B349-E2DB08E80CDB}"/>
              </a:ext>
            </a:extLst>
          </p:cNvPr>
          <p:cNvSpPr/>
          <p:nvPr/>
        </p:nvSpPr>
        <p:spPr>
          <a:xfrm>
            <a:off x="375557" y="3317421"/>
            <a:ext cx="11421836" cy="707886"/>
          </a:xfrm>
          <a:prstGeom prst="round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336639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Cosmos Use Cases</a:t>
            </a:r>
          </a:p>
        </p:txBody>
      </p:sp>
    </p:spTree>
    <p:extLst>
      <p:ext uri="{BB962C8B-B14F-4D97-AF65-F5344CB8AC3E}">
        <p14:creationId xmlns:p14="http://schemas.microsoft.com/office/powerpoint/2010/main" val="66876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IoT and Telematics</a:t>
            </a:r>
            <a:br>
              <a:rPr lang="en-US"/>
            </a:br>
            <a:r>
              <a:rPr lang="en-US" sz="2000" spc="0"/>
              <a:t>Azure Cosmos DB Use Cases</a:t>
            </a:r>
            <a:endParaRPr lang="en-US" sz="2000" dirty="0"/>
          </a:p>
        </p:txBody>
      </p:sp>
      <p:sp>
        <p:nvSpPr>
          <p:cNvPr id="8" name="Rectangle 7">
            <a:extLst>
              <a:ext uri="{FF2B5EF4-FFF2-40B4-BE49-F238E27FC236}">
                <a16:creationId xmlns:a16="http://schemas.microsoft.com/office/drawing/2014/main" id="{6EB13C2F-B76B-41A3-914E-00D91F549377}"/>
              </a:ext>
            </a:extLst>
          </p:cNvPr>
          <p:cNvSpPr/>
          <p:nvPr/>
        </p:nvSpPr>
        <p:spPr bwMode="auto">
          <a:xfrm>
            <a:off x="473963"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Ingest Bursts of Data</a:t>
            </a:r>
          </a:p>
        </p:txBody>
      </p:sp>
      <p:sp>
        <p:nvSpPr>
          <p:cNvPr id="9" name="Rectangle 8">
            <a:extLst>
              <a:ext uri="{FF2B5EF4-FFF2-40B4-BE49-F238E27FC236}">
                <a16:creationId xmlns:a16="http://schemas.microsoft.com/office/drawing/2014/main" id="{634DD9D7-F3EF-4EF1-BADF-7469B09C3EA2}"/>
              </a:ext>
            </a:extLst>
          </p:cNvPr>
          <p:cNvSpPr/>
          <p:nvPr/>
        </p:nvSpPr>
        <p:spPr bwMode="auto">
          <a:xfrm>
            <a:off x="4410965"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Process and Analyze Streaming Data</a:t>
            </a:r>
          </a:p>
        </p:txBody>
      </p:sp>
      <p:sp>
        <p:nvSpPr>
          <p:cNvPr id="10" name="Rectangle 9">
            <a:extLst>
              <a:ext uri="{FF2B5EF4-FFF2-40B4-BE49-F238E27FC236}">
                <a16:creationId xmlns:a16="http://schemas.microsoft.com/office/drawing/2014/main" id="{680F6969-15A9-4B9A-861E-3FC34DCF4487}"/>
              </a:ext>
            </a:extLst>
          </p:cNvPr>
          <p:cNvSpPr/>
          <p:nvPr/>
        </p:nvSpPr>
        <p:spPr bwMode="auto">
          <a:xfrm>
            <a:off x="8347967"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Archive Data to Cold Storage</a:t>
            </a:r>
          </a:p>
        </p:txBody>
      </p:sp>
    </p:spTree>
    <p:extLst>
      <p:ext uri="{BB962C8B-B14F-4D97-AF65-F5344CB8AC3E}">
        <p14:creationId xmlns:p14="http://schemas.microsoft.com/office/powerpoint/2010/main" val="419739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IoT and Telematics</a:t>
            </a:r>
            <a:br>
              <a:rPr lang="en-US"/>
            </a:br>
            <a:r>
              <a:rPr lang="en-US" sz="2000" spc="0"/>
              <a:t>Azure Cosmos DB Use Cases</a:t>
            </a:r>
            <a:endParaRPr lang="en-US" sz="2000" dirty="0"/>
          </a:p>
        </p:txBody>
      </p:sp>
      <p:pic>
        <p:nvPicPr>
          <p:cNvPr id="7" name="Picture 6">
            <a:extLst>
              <a:ext uri="{FF2B5EF4-FFF2-40B4-BE49-F238E27FC236}">
                <a16:creationId xmlns:a16="http://schemas.microsoft.com/office/drawing/2014/main" id="{09C5AF5D-ACCA-4172-9BFB-2E35CE29B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77" y="966585"/>
            <a:ext cx="7683445" cy="5774041"/>
          </a:xfrm>
          <a:prstGeom prst="rect">
            <a:avLst/>
          </a:prstGeom>
        </p:spPr>
      </p:pic>
    </p:spTree>
    <p:extLst>
      <p:ext uri="{BB962C8B-B14F-4D97-AF65-F5344CB8AC3E}">
        <p14:creationId xmlns:p14="http://schemas.microsoft.com/office/powerpoint/2010/main" val="36293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Retail Marketing</a:t>
            </a:r>
            <a:br>
              <a:rPr lang="en-US" dirty="0"/>
            </a:br>
            <a:r>
              <a:rPr lang="en-US" sz="2000" spc="0" dirty="0"/>
              <a:t>Azure Cosmos DB Use Cases</a:t>
            </a:r>
            <a:endParaRPr lang="en-US" sz="2000" dirty="0"/>
          </a:p>
        </p:txBody>
      </p:sp>
      <p:sp>
        <p:nvSpPr>
          <p:cNvPr id="8" name="Rectangle 7">
            <a:extLst>
              <a:ext uri="{FF2B5EF4-FFF2-40B4-BE49-F238E27FC236}">
                <a16:creationId xmlns:a16="http://schemas.microsoft.com/office/drawing/2014/main" id="{6EB13C2F-B76B-41A3-914E-00D91F549377}"/>
              </a:ext>
            </a:extLst>
          </p:cNvPr>
          <p:cNvSpPr/>
          <p:nvPr/>
        </p:nvSpPr>
        <p:spPr bwMode="auto">
          <a:xfrm>
            <a:off x="473963" y="3898900"/>
            <a:ext cx="3403600" cy="18034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User Accounts</a:t>
            </a:r>
          </a:p>
        </p:txBody>
      </p:sp>
      <p:sp>
        <p:nvSpPr>
          <p:cNvPr id="9" name="Rectangle 8">
            <a:extLst>
              <a:ext uri="{FF2B5EF4-FFF2-40B4-BE49-F238E27FC236}">
                <a16:creationId xmlns:a16="http://schemas.microsoft.com/office/drawing/2014/main" id="{634DD9D7-F3EF-4EF1-BADF-7469B09C3EA2}"/>
              </a:ext>
            </a:extLst>
          </p:cNvPr>
          <p:cNvSpPr/>
          <p:nvPr/>
        </p:nvSpPr>
        <p:spPr bwMode="auto">
          <a:xfrm>
            <a:off x="4410965" y="3898900"/>
            <a:ext cx="3403600" cy="18034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Product Catalogs</a:t>
            </a:r>
          </a:p>
        </p:txBody>
      </p:sp>
      <p:sp>
        <p:nvSpPr>
          <p:cNvPr id="10" name="Rectangle 9">
            <a:extLst>
              <a:ext uri="{FF2B5EF4-FFF2-40B4-BE49-F238E27FC236}">
                <a16:creationId xmlns:a16="http://schemas.microsoft.com/office/drawing/2014/main" id="{680F6969-15A9-4B9A-861E-3FC34DCF4487}"/>
              </a:ext>
            </a:extLst>
          </p:cNvPr>
          <p:cNvSpPr/>
          <p:nvPr/>
        </p:nvSpPr>
        <p:spPr bwMode="auto">
          <a:xfrm>
            <a:off x="8347967" y="3898900"/>
            <a:ext cx="3403600" cy="18034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IoT Device Registries</a:t>
            </a:r>
          </a:p>
        </p:txBody>
      </p:sp>
      <p:sp>
        <p:nvSpPr>
          <p:cNvPr id="7" name="Rectangle 6">
            <a:extLst>
              <a:ext uri="{FF2B5EF4-FFF2-40B4-BE49-F238E27FC236}">
                <a16:creationId xmlns:a16="http://schemas.microsoft.com/office/drawing/2014/main" id="{81777E6A-171A-42EB-85A6-6DAC9DE204C7}"/>
              </a:ext>
            </a:extLst>
          </p:cNvPr>
          <p:cNvSpPr/>
          <p:nvPr/>
        </p:nvSpPr>
        <p:spPr bwMode="auto">
          <a:xfrm>
            <a:off x="473963" y="1599287"/>
            <a:ext cx="11277604"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Storing and querying sets of attributes</a:t>
            </a:r>
          </a:p>
        </p:txBody>
      </p:sp>
    </p:spTree>
    <p:extLst>
      <p:ext uri="{BB962C8B-B14F-4D97-AF65-F5344CB8AC3E}">
        <p14:creationId xmlns:p14="http://schemas.microsoft.com/office/powerpoint/2010/main" val="385128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Retail and Marking</a:t>
            </a:r>
            <a:br>
              <a:rPr lang="en-US" dirty="0"/>
            </a:br>
            <a:r>
              <a:rPr lang="en-US" sz="2000" spc="0" dirty="0"/>
              <a:t>Azure Cosmos DB Use Cases</a:t>
            </a:r>
            <a:endParaRPr lang="en-US" sz="2000" dirty="0"/>
          </a:p>
        </p:txBody>
      </p:sp>
      <p:pic>
        <p:nvPicPr>
          <p:cNvPr id="4" name="Picture 3">
            <a:extLst>
              <a:ext uri="{FF2B5EF4-FFF2-40B4-BE49-F238E27FC236}">
                <a16:creationId xmlns:a16="http://schemas.microsoft.com/office/drawing/2014/main" id="{A5A0EF7E-83CE-4896-A739-F8B7C156C7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1016" y="1371602"/>
            <a:ext cx="9849968" cy="4784270"/>
          </a:xfrm>
          <a:prstGeom prst="rect">
            <a:avLst/>
          </a:prstGeom>
        </p:spPr>
      </p:pic>
    </p:spTree>
    <p:extLst>
      <p:ext uri="{BB962C8B-B14F-4D97-AF65-F5344CB8AC3E}">
        <p14:creationId xmlns:p14="http://schemas.microsoft.com/office/powerpoint/2010/main" val="82264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Retail and Marking</a:t>
            </a:r>
            <a:br>
              <a:rPr lang="en-US" dirty="0"/>
            </a:br>
            <a:r>
              <a:rPr lang="en-US" sz="2000" spc="0" dirty="0"/>
              <a:t>Azure Cosmos DB Use Cases</a:t>
            </a:r>
            <a:endParaRPr lang="en-US" sz="2000" dirty="0"/>
          </a:p>
        </p:txBody>
      </p:sp>
      <p:pic>
        <p:nvPicPr>
          <p:cNvPr id="8" name="Picture 7" descr="A picture containing game&#10;&#10;Description automatically generated">
            <a:extLst>
              <a:ext uri="{FF2B5EF4-FFF2-40B4-BE49-F238E27FC236}">
                <a16:creationId xmlns:a16="http://schemas.microsoft.com/office/drawing/2014/main" id="{A852386A-B94D-41C5-9291-ED4CFE457541}"/>
              </a:ext>
            </a:extLst>
          </p:cNvPr>
          <p:cNvPicPr>
            <a:picLocks noChangeAspect="1"/>
          </p:cNvPicPr>
          <p:nvPr/>
        </p:nvPicPr>
        <p:blipFill>
          <a:blip r:embed="rId3"/>
          <a:stretch>
            <a:fillRect/>
          </a:stretch>
        </p:blipFill>
        <p:spPr>
          <a:xfrm>
            <a:off x="585217" y="701109"/>
            <a:ext cx="10319733" cy="6017743"/>
          </a:xfrm>
          <a:prstGeom prst="rect">
            <a:avLst/>
          </a:prstGeom>
        </p:spPr>
      </p:pic>
    </p:spTree>
    <p:extLst>
      <p:ext uri="{BB962C8B-B14F-4D97-AF65-F5344CB8AC3E}">
        <p14:creationId xmlns:p14="http://schemas.microsoft.com/office/powerpoint/2010/main" val="423427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Gaming</a:t>
            </a:r>
            <a:br>
              <a:rPr lang="en-US" dirty="0"/>
            </a:br>
            <a:r>
              <a:rPr lang="en-US" sz="2000" spc="0" dirty="0"/>
              <a:t>Azure Cosmos DB Use Cases</a:t>
            </a:r>
            <a:endParaRPr lang="en-US" sz="2000" dirty="0"/>
          </a:p>
        </p:txBody>
      </p:sp>
      <p:sp>
        <p:nvSpPr>
          <p:cNvPr id="8" name="Rectangle 7">
            <a:extLst>
              <a:ext uri="{FF2B5EF4-FFF2-40B4-BE49-F238E27FC236}">
                <a16:creationId xmlns:a16="http://schemas.microsoft.com/office/drawing/2014/main" id="{6EB13C2F-B76B-41A3-914E-00D91F549377}"/>
              </a:ext>
            </a:extLst>
          </p:cNvPr>
          <p:cNvSpPr/>
          <p:nvPr/>
        </p:nvSpPr>
        <p:spPr bwMode="auto">
          <a:xfrm>
            <a:off x="435862" y="1676400"/>
            <a:ext cx="5394965" cy="13589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Single-Millisecond Latencies</a:t>
            </a:r>
          </a:p>
        </p:txBody>
      </p:sp>
      <p:sp>
        <p:nvSpPr>
          <p:cNvPr id="9" name="Rectangle 8">
            <a:extLst>
              <a:ext uri="{FF2B5EF4-FFF2-40B4-BE49-F238E27FC236}">
                <a16:creationId xmlns:a16="http://schemas.microsoft.com/office/drawing/2014/main" id="{634DD9D7-F3EF-4EF1-BADF-7469B09C3EA2}"/>
              </a:ext>
            </a:extLst>
          </p:cNvPr>
          <p:cNvSpPr/>
          <p:nvPr/>
        </p:nvSpPr>
        <p:spPr bwMode="auto">
          <a:xfrm>
            <a:off x="6535813" y="1676400"/>
            <a:ext cx="5394964" cy="13589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Handle Massive Spikes</a:t>
            </a:r>
          </a:p>
        </p:txBody>
      </p:sp>
      <p:pic>
        <p:nvPicPr>
          <p:cNvPr id="6" name="Picture 5">
            <a:extLst>
              <a:ext uri="{FF2B5EF4-FFF2-40B4-BE49-F238E27FC236}">
                <a16:creationId xmlns:a16="http://schemas.microsoft.com/office/drawing/2014/main" id="{200B2DBF-BA80-4AAE-82B8-08888E94B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62" y="3294765"/>
            <a:ext cx="5423807" cy="3050891"/>
          </a:xfrm>
          <a:prstGeom prst="rect">
            <a:avLst/>
          </a:prstGeom>
        </p:spPr>
      </p:pic>
      <p:pic>
        <p:nvPicPr>
          <p:cNvPr id="7" name="Picture 6">
            <a:extLst>
              <a:ext uri="{FF2B5EF4-FFF2-40B4-BE49-F238E27FC236}">
                <a16:creationId xmlns:a16="http://schemas.microsoft.com/office/drawing/2014/main" id="{4FA69F79-A973-4297-942C-7BBD214328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5813" y="3294765"/>
            <a:ext cx="5358223" cy="3050891"/>
          </a:xfrm>
          <a:prstGeom prst="rect">
            <a:avLst/>
          </a:prstGeom>
        </p:spPr>
      </p:pic>
    </p:spTree>
    <p:extLst>
      <p:ext uri="{BB962C8B-B14F-4D97-AF65-F5344CB8AC3E}">
        <p14:creationId xmlns:p14="http://schemas.microsoft.com/office/powerpoint/2010/main" val="369166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Gaming</a:t>
            </a:r>
            <a:br>
              <a:rPr lang="en-US" dirty="0"/>
            </a:br>
            <a:r>
              <a:rPr lang="en-US" sz="2000" spc="0" dirty="0"/>
              <a:t>Azure Cosmos DB Use Cases</a:t>
            </a:r>
            <a:endParaRPr lang="en-US" sz="2000" dirty="0"/>
          </a:p>
        </p:txBody>
      </p:sp>
      <p:pic>
        <p:nvPicPr>
          <p:cNvPr id="4" name="Picture 3" descr="A screenshot of a computer&#10;&#10;Description automatically generated">
            <a:extLst>
              <a:ext uri="{FF2B5EF4-FFF2-40B4-BE49-F238E27FC236}">
                <a16:creationId xmlns:a16="http://schemas.microsoft.com/office/drawing/2014/main" id="{5CC5CEEF-A30E-4853-B1F3-66F16AA88137}"/>
              </a:ext>
            </a:extLst>
          </p:cNvPr>
          <p:cNvPicPr>
            <a:picLocks noChangeAspect="1"/>
          </p:cNvPicPr>
          <p:nvPr/>
        </p:nvPicPr>
        <p:blipFill>
          <a:blip r:embed="rId3"/>
          <a:stretch>
            <a:fillRect/>
          </a:stretch>
        </p:blipFill>
        <p:spPr>
          <a:xfrm>
            <a:off x="1176760" y="1318974"/>
            <a:ext cx="10128676" cy="5254104"/>
          </a:xfrm>
          <a:prstGeom prst="rect">
            <a:avLst/>
          </a:prstGeom>
        </p:spPr>
      </p:pic>
    </p:spTree>
    <p:extLst>
      <p:ext uri="{BB962C8B-B14F-4D97-AF65-F5344CB8AC3E}">
        <p14:creationId xmlns:p14="http://schemas.microsoft.com/office/powerpoint/2010/main" val="383467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Cosmos DB</a:t>
            </a:r>
          </a:p>
        </p:txBody>
      </p:sp>
    </p:spTree>
    <p:extLst>
      <p:ext uri="{BB962C8B-B14F-4D97-AF65-F5344CB8AC3E}">
        <p14:creationId xmlns:p14="http://schemas.microsoft.com/office/powerpoint/2010/main" val="86123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Web &amp; Mobile Applications</a:t>
            </a:r>
            <a:br>
              <a:rPr lang="en-US" dirty="0"/>
            </a:br>
            <a:r>
              <a:rPr lang="en-US" sz="2000" spc="0" dirty="0"/>
              <a:t>Azure Cosmos DB Use Cases</a:t>
            </a:r>
            <a:endParaRPr lang="en-US" sz="2000" dirty="0"/>
          </a:p>
        </p:txBody>
      </p:sp>
      <p:sp>
        <p:nvSpPr>
          <p:cNvPr id="8" name="Rectangle 7">
            <a:extLst>
              <a:ext uri="{FF2B5EF4-FFF2-40B4-BE49-F238E27FC236}">
                <a16:creationId xmlns:a16="http://schemas.microsoft.com/office/drawing/2014/main" id="{6EB13C2F-B76B-41A3-914E-00D91F549377}"/>
              </a:ext>
            </a:extLst>
          </p:cNvPr>
          <p:cNvSpPr/>
          <p:nvPr/>
        </p:nvSpPr>
        <p:spPr bwMode="auto">
          <a:xfrm>
            <a:off x="2446782" y="1841956"/>
            <a:ext cx="7298435" cy="1091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Modeling Social Interactions</a:t>
            </a:r>
          </a:p>
        </p:txBody>
      </p:sp>
      <p:sp>
        <p:nvSpPr>
          <p:cNvPr id="9" name="Rectangle 8">
            <a:extLst>
              <a:ext uri="{FF2B5EF4-FFF2-40B4-BE49-F238E27FC236}">
                <a16:creationId xmlns:a16="http://schemas.microsoft.com/office/drawing/2014/main" id="{634DD9D7-F3EF-4EF1-BADF-7469B09C3EA2}"/>
              </a:ext>
            </a:extLst>
          </p:cNvPr>
          <p:cNvSpPr/>
          <p:nvPr/>
        </p:nvSpPr>
        <p:spPr bwMode="auto">
          <a:xfrm>
            <a:off x="2446781" y="3414931"/>
            <a:ext cx="7298435" cy="1130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Integrating with Third-Party Services</a:t>
            </a:r>
          </a:p>
        </p:txBody>
      </p:sp>
      <p:sp>
        <p:nvSpPr>
          <p:cNvPr id="10" name="Rectangle 9">
            <a:extLst>
              <a:ext uri="{FF2B5EF4-FFF2-40B4-BE49-F238E27FC236}">
                <a16:creationId xmlns:a16="http://schemas.microsoft.com/office/drawing/2014/main" id="{680F6969-15A9-4B9A-861E-3FC34DCF4487}"/>
              </a:ext>
            </a:extLst>
          </p:cNvPr>
          <p:cNvSpPr/>
          <p:nvPr/>
        </p:nvSpPr>
        <p:spPr bwMode="auto">
          <a:xfrm>
            <a:off x="2446781" y="5026919"/>
            <a:ext cx="7298435" cy="1130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Building Rich Personalized Experiences</a:t>
            </a:r>
          </a:p>
        </p:txBody>
      </p:sp>
    </p:spTree>
    <p:extLst>
      <p:ext uri="{BB962C8B-B14F-4D97-AF65-F5344CB8AC3E}">
        <p14:creationId xmlns:p14="http://schemas.microsoft.com/office/powerpoint/2010/main" val="3493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Web &amp; Mobile Applications</a:t>
            </a:r>
            <a:br>
              <a:rPr lang="en-US" dirty="0"/>
            </a:br>
            <a:r>
              <a:rPr lang="en-US" sz="2000" spc="0" dirty="0"/>
              <a:t>Azure Cosmos DB Use Cases</a:t>
            </a:r>
            <a:endParaRPr lang="en-US" sz="2000" dirty="0"/>
          </a:p>
        </p:txBody>
      </p:sp>
      <p:pic>
        <p:nvPicPr>
          <p:cNvPr id="5" name="Picture 4" descr="A close up of a map&#10;&#10;Description automatically generated">
            <a:extLst>
              <a:ext uri="{FF2B5EF4-FFF2-40B4-BE49-F238E27FC236}">
                <a16:creationId xmlns:a16="http://schemas.microsoft.com/office/drawing/2014/main" id="{9E94543D-BEC5-4CFB-A300-8CA2317B89EF}"/>
              </a:ext>
            </a:extLst>
          </p:cNvPr>
          <p:cNvPicPr>
            <a:picLocks noChangeAspect="1"/>
          </p:cNvPicPr>
          <p:nvPr/>
        </p:nvPicPr>
        <p:blipFill>
          <a:blip r:embed="rId3"/>
          <a:stretch>
            <a:fillRect/>
          </a:stretch>
        </p:blipFill>
        <p:spPr>
          <a:xfrm>
            <a:off x="808890" y="1318974"/>
            <a:ext cx="10574220" cy="5360396"/>
          </a:xfrm>
          <a:prstGeom prst="rect">
            <a:avLst/>
          </a:prstGeom>
        </p:spPr>
      </p:pic>
    </p:spTree>
    <p:extLst>
      <p:ext uri="{BB962C8B-B14F-4D97-AF65-F5344CB8AC3E}">
        <p14:creationId xmlns:p14="http://schemas.microsoft.com/office/powerpoint/2010/main" val="23555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Wide-Range of Data APIs</a:t>
            </a:r>
          </a:p>
        </p:txBody>
      </p:sp>
    </p:spTree>
    <p:extLst>
      <p:ext uri="{BB962C8B-B14F-4D97-AF65-F5344CB8AC3E}">
        <p14:creationId xmlns:p14="http://schemas.microsoft.com/office/powerpoint/2010/main" val="148145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EEB423B-612C-4C38-988D-1E21FACD937C}"/>
              </a:ext>
            </a:extLst>
          </p:cNvPr>
          <p:cNvGrpSpPr/>
          <p:nvPr/>
        </p:nvGrpSpPr>
        <p:grpSpPr>
          <a:xfrm>
            <a:off x="4001120" y="0"/>
            <a:ext cx="9625360" cy="6858000"/>
            <a:chOff x="1283320" y="0"/>
            <a:chExt cx="9625360" cy="6858000"/>
          </a:xfrm>
        </p:grpSpPr>
        <p:pic>
          <p:nvPicPr>
            <p:cNvPr id="3" name="Picture 2">
              <a:extLst>
                <a:ext uri="{FF2B5EF4-FFF2-40B4-BE49-F238E27FC236}">
                  <a16:creationId xmlns:a16="http://schemas.microsoft.com/office/drawing/2014/main" id="{364319F7-EB5D-4A49-9DCE-65EEFC7E8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320" y="0"/>
              <a:ext cx="9625360" cy="6858000"/>
            </a:xfrm>
            <a:prstGeom prst="rect">
              <a:avLst/>
            </a:prstGeom>
          </p:spPr>
        </p:pic>
        <p:pic>
          <p:nvPicPr>
            <p:cNvPr id="4" name="Graphic 3">
              <a:extLst>
                <a:ext uri="{FF2B5EF4-FFF2-40B4-BE49-F238E27FC236}">
                  <a16:creationId xmlns:a16="http://schemas.microsoft.com/office/drawing/2014/main" id="{886D6DC9-B73D-4702-A529-BFBA18FD52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0185" y="562350"/>
              <a:ext cx="1456498" cy="1456498"/>
            </a:xfrm>
            <a:prstGeom prst="rect">
              <a:avLst/>
            </a:prstGeom>
          </p:spPr>
        </p:pic>
        <p:pic>
          <p:nvPicPr>
            <p:cNvPr id="5" name="Graphic 4">
              <a:extLst>
                <a:ext uri="{FF2B5EF4-FFF2-40B4-BE49-F238E27FC236}">
                  <a16:creationId xmlns:a16="http://schemas.microsoft.com/office/drawing/2014/main" id="{D7EF742A-3A17-4A1E-8941-F42AF37A4E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25299" y="562350"/>
              <a:ext cx="1456498" cy="1456498"/>
            </a:xfrm>
            <a:prstGeom prst="rect">
              <a:avLst/>
            </a:prstGeom>
          </p:spPr>
        </p:pic>
        <p:pic>
          <p:nvPicPr>
            <p:cNvPr id="7" name="Graphic 10">
              <a:extLst>
                <a:ext uri="{FF2B5EF4-FFF2-40B4-BE49-F238E27FC236}">
                  <a16:creationId xmlns:a16="http://schemas.microsoft.com/office/drawing/2014/main" id="{692AB91D-471D-4B07-A6A2-133DB3BEEEE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138839" y="2201291"/>
              <a:ext cx="1456498" cy="1456498"/>
            </a:xfrm>
            <a:prstGeom prst="rect">
              <a:avLst/>
            </a:prstGeom>
          </p:spPr>
        </p:pic>
        <p:pic>
          <p:nvPicPr>
            <p:cNvPr id="8" name="Graphic 7">
              <a:extLst>
                <a:ext uri="{FF2B5EF4-FFF2-40B4-BE49-F238E27FC236}">
                  <a16:creationId xmlns:a16="http://schemas.microsoft.com/office/drawing/2014/main" id="{B853DC91-8E1F-4FBB-BA5D-AC350EB1B5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50701" y="3635048"/>
              <a:ext cx="1126778" cy="1126778"/>
            </a:xfrm>
            <a:prstGeom prst="rect">
              <a:avLst/>
            </a:prstGeom>
          </p:spPr>
        </p:pic>
        <p:pic>
          <p:nvPicPr>
            <p:cNvPr id="12" name="Picture 11" descr="A close up of a sign&#10;&#10;Description automatically generated">
              <a:extLst>
                <a:ext uri="{FF2B5EF4-FFF2-40B4-BE49-F238E27FC236}">
                  <a16:creationId xmlns:a16="http://schemas.microsoft.com/office/drawing/2014/main" id="{1EAA28FB-702B-4D58-AFA8-6D3C265F212D}"/>
                </a:ext>
              </a:extLst>
            </p:cNvPr>
            <p:cNvPicPr>
              <a:picLocks noChangeAspect="1"/>
            </p:cNvPicPr>
            <p:nvPr/>
          </p:nvPicPr>
          <p:blipFill>
            <a:blip r:embed="rId11"/>
            <a:stretch>
              <a:fillRect/>
            </a:stretch>
          </p:blipFill>
          <p:spPr>
            <a:xfrm>
              <a:off x="3339590" y="4976584"/>
              <a:ext cx="1771417" cy="922908"/>
            </a:xfrm>
            <a:prstGeom prst="rect">
              <a:avLst/>
            </a:prstGeom>
          </p:spPr>
        </p:pic>
        <p:pic>
          <p:nvPicPr>
            <p:cNvPr id="14" name="Picture 13" descr="A close up of a logo&#10;&#10;Description automatically generated">
              <a:extLst>
                <a:ext uri="{FF2B5EF4-FFF2-40B4-BE49-F238E27FC236}">
                  <a16:creationId xmlns:a16="http://schemas.microsoft.com/office/drawing/2014/main" id="{C9F1877B-8E9F-4A3F-8508-2A9200AB772E}"/>
                </a:ext>
              </a:extLst>
            </p:cNvPr>
            <p:cNvPicPr>
              <a:picLocks noChangeAspect="1"/>
            </p:cNvPicPr>
            <p:nvPr/>
          </p:nvPicPr>
          <p:blipFill>
            <a:blip r:embed="rId12"/>
            <a:stretch>
              <a:fillRect/>
            </a:stretch>
          </p:blipFill>
          <p:spPr>
            <a:xfrm>
              <a:off x="4067839" y="3880644"/>
              <a:ext cx="1771417" cy="635585"/>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52AFF17A-1596-46A1-BC57-90542CE8CD6D}"/>
                </a:ext>
              </a:extLst>
            </p:cNvPr>
            <p:cNvPicPr>
              <a:picLocks noChangeAspect="1"/>
            </p:cNvPicPr>
            <p:nvPr/>
          </p:nvPicPr>
          <p:blipFill>
            <a:blip r:embed="rId13"/>
            <a:stretch>
              <a:fillRect/>
            </a:stretch>
          </p:blipFill>
          <p:spPr>
            <a:xfrm>
              <a:off x="2626409" y="2441859"/>
              <a:ext cx="975362" cy="975362"/>
            </a:xfrm>
            <a:prstGeom prst="rect">
              <a:avLst/>
            </a:prstGeom>
          </p:spPr>
        </p:pic>
      </p:grpSp>
      <p:sp>
        <p:nvSpPr>
          <p:cNvPr id="18" name="TextBox 17">
            <a:extLst>
              <a:ext uri="{FF2B5EF4-FFF2-40B4-BE49-F238E27FC236}">
                <a16:creationId xmlns:a16="http://schemas.microsoft.com/office/drawing/2014/main" id="{0EB9C856-CFCB-4BF9-B180-5BD4F38826FE}"/>
              </a:ext>
            </a:extLst>
          </p:cNvPr>
          <p:cNvSpPr txBox="1"/>
          <p:nvPr/>
        </p:nvSpPr>
        <p:spPr>
          <a:xfrm>
            <a:off x="199077" y="1536174"/>
            <a:ext cx="4149752" cy="3785652"/>
          </a:xfrm>
          <a:prstGeom prst="rect">
            <a:avLst/>
          </a:prstGeom>
          <a:noFill/>
        </p:spPr>
        <p:txBody>
          <a:bodyPr wrap="squar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Access and query using the data model and API of your choice</a:t>
            </a:r>
          </a:p>
        </p:txBody>
      </p:sp>
    </p:spTree>
    <p:extLst>
      <p:ext uri="{BB962C8B-B14F-4D97-AF65-F5344CB8AC3E}">
        <p14:creationId xmlns:p14="http://schemas.microsoft.com/office/powerpoint/2010/main" val="14687485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95247-4BEE-4851-8D37-0603C7F96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01475" y="977900"/>
            <a:ext cx="8763709" cy="4902200"/>
          </a:xfrm>
          <a:prstGeom prst="rect">
            <a:avLst/>
          </a:prstGeom>
        </p:spPr>
      </p:pic>
      <p:sp>
        <p:nvSpPr>
          <p:cNvPr id="4" name="TextBox 3">
            <a:extLst>
              <a:ext uri="{FF2B5EF4-FFF2-40B4-BE49-F238E27FC236}">
                <a16:creationId xmlns:a16="http://schemas.microsoft.com/office/drawing/2014/main" id="{3A4362F1-0C6A-44F9-82DD-221AD00298BF}"/>
              </a:ext>
            </a:extLst>
          </p:cNvPr>
          <p:cNvSpPr txBox="1"/>
          <p:nvPr/>
        </p:nvSpPr>
        <p:spPr>
          <a:xfrm>
            <a:off x="36652" y="2274838"/>
            <a:ext cx="3064823" cy="2308324"/>
          </a:xfrm>
          <a:prstGeom prst="rect">
            <a:avLst/>
          </a:prstGeom>
          <a:noFill/>
        </p:spPr>
        <p:txBody>
          <a:bodyPr wrap="squar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Atom</a:t>
            </a:r>
          </a:p>
          <a:p>
            <a:pPr marL="0" marR="0" lvl="0" indent="0" algn="ctr" defTabSz="857124" rtl="0" eaLnBrk="1" fontAlgn="auto" latinLnBrk="0" hangingPunct="1">
              <a:lnSpc>
                <a:spcPct val="100000"/>
              </a:lnSpc>
              <a:spcBef>
                <a:spcPts val="0"/>
              </a:spcBef>
              <a:spcAft>
                <a:spcPts val="0"/>
              </a:spcAft>
              <a:buClrTx/>
              <a:buSzTx/>
              <a:buFontTx/>
              <a:buNone/>
              <a:tabLst/>
              <a:defRPr/>
            </a:pPr>
            <a:r>
              <a:rPr lang="en-US" sz="4800" b="1" kern="0" dirty="0">
                <a:solidFill>
                  <a:srgbClr val="0078D7"/>
                </a:solidFill>
                <a:latin typeface="Segoe UI Semilight" panose="020B0402040204020203" pitchFamily="34" charset="0"/>
                <a:cs typeface="Segoe UI Semilight" panose="020B0402040204020203" pitchFamily="34" charset="0"/>
              </a:rPr>
              <a:t>Resource</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Sequence</a:t>
            </a:r>
          </a:p>
        </p:txBody>
      </p:sp>
    </p:spTree>
    <p:extLst>
      <p:ext uri="{BB962C8B-B14F-4D97-AF65-F5344CB8AC3E}">
        <p14:creationId xmlns:p14="http://schemas.microsoft.com/office/powerpoint/2010/main" val="4224696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3537-735B-4879-BB73-5EBA7A0B8D83}"/>
              </a:ext>
            </a:extLst>
          </p:cNvPr>
          <p:cNvSpPr>
            <a:spLocks noGrp="1"/>
          </p:cNvSpPr>
          <p:nvPr>
            <p:ph type="title"/>
          </p:nvPr>
        </p:nvSpPr>
        <p:spPr>
          <a:xfrm>
            <a:off x="588263" y="585788"/>
            <a:ext cx="4159950" cy="5683249"/>
          </a:xfrm>
          <a:prstGeom prst="rect">
            <a:avLst/>
          </a:prstGeom>
        </p:spPr>
        <p:txBody>
          <a:bodyPr wrap="square" anchor="ctr">
            <a:normAutofit/>
          </a:bodyPr>
          <a:lstStyle/>
          <a:p>
            <a:pPr algn="ctr"/>
            <a:r>
              <a:rPr lang="en-US" sz="8000" dirty="0">
                <a:solidFill>
                  <a:srgbClr val="0078D4"/>
                </a:solidFill>
              </a:rPr>
              <a:t>SQL API</a:t>
            </a:r>
            <a:br>
              <a:rPr lang="en-US" dirty="0">
                <a:solidFill>
                  <a:srgbClr val="0078D4"/>
                </a:solidFill>
              </a:rPr>
            </a:br>
            <a:r>
              <a:rPr lang="en-US" dirty="0">
                <a:solidFill>
                  <a:srgbClr val="0078D4"/>
                </a:solidFill>
              </a:rPr>
              <a:t>Document Database</a:t>
            </a:r>
          </a:p>
        </p:txBody>
      </p:sp>
      <p:pic>
        <p:nvPicPr>
          <p:cNvPr id="9" name="Graphic 8">
            <a:extLst>
              <a:ext uri="{FF2B5EF4-FFF2-40B4-BE49-F238E27FC236}">
                <a16:creationId xmlns:a16="http://schemas.microsoft.com/office/drawing/2014/main" id="{C3D28EE3-5343-4014-9881-B5C096CCFA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15301434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A52-FB11-476B-B97E-F4FAB64DC7F2}"/>
              </a:ext>
            </a:extLst>
          </p:cNvPr>
          <p:cNvSpPr>
            <a:spLocks noGrp="1"/>
          </p:cNvSpPr>
          <p:nvPr>
            <p:ph type="title"/>
          </p:nvPr>
        </p:nvSpPr>
        <p:spPr/>
        <p:txBody>
          <a:bodyPr/>
          <a:lstStyle/>
          <a:p>
            <a:r>
              <a:rPr lang="en-US" dirty="0"/>
              <a:t>SQL API – What</a:t>
            </a:r>
          </a:p>
        </p:txBody>
      </p:sp>
      <p:sp>
        <p:nvSpPr>
          <p:cNvPr id="6" name="Rectangle 5">
            <a:extLst>
              <a:ext uri="{FF2B5EF4-FFF2-40B4-BE49-F238E27FC236}">
                <a16:creationId xmlns:a16="http://schemas.microsoft.com/office/drawing/2014/main" id="{FB2D7477-A5B0-41F8-BA81-65E95A3554A4}"/>
              </a:ext>
            </a:extLst>
          </p:cNvPr>
          <p:cNvSpPr/>
          <p:nvPr/>
        </p:nvSpPr>
        <p:spPr bwMode="auto">
          <a:xfrm>
            <a:off x="473963"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Document Database</a:t>
            </a:r>
          </a:p>
        </p:txBody>
      </p:sp>
      <p:sp>
        <p:nvSpPr>
          <p:cNvPr id="7" name="Rectangle 6">
            <a:extLst>
              <a:ext uri="{FF2B5EF4-FFF2-40B4-BE49-F238E27FC236}">
                <a16:creationId xmlns:a16="http://schemas.microsoft.com/office/drawing/2014/main" id="{D9D6AEAA-45BB-4A33-8590-B9ED62B05973}"/>
              </a:ext>
            </a:extLst>
          </p:cNvPr>
          <p:cNvSpPr/>
          <p:nvPr/>
        </p:nvSpPr>
        <p:spPr bwMode="auto">
          <a:xfrm>
            <a:off x="4410965"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SQL to Query JSON Documents</a:t>
            </a:r>
          </a:p>
        </p:txBody>
      </p:sp>
      <p:sp>
        <p:nvSpPr>
          <p:cNvPr id="8" name="Rectangle 7">
            <a:extLst>
              <a:ext uri="{FF2B5EF4-FFF2-40B4-BE49-F238E27FC236}">
                <a16:creationId xmlns:a16="http://schemas.microsoft.com/office/drawing/2014/main" id="{B170CDD3-AACA-4219-9CA6-ADB95F492901}"/>
              </a:ext>
            </a:extLst>
          </p:cNvPr>
          <p:cNvSpPr/>
          <p:nvPr/>
        </p:nvSpPr>
        <p:spPr bwMode="auto">
          <a:xfrm>
            <a:off x="8347967"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JavaScript Programming Model</a:t>
            </a:r>
          </a:p>
        </p:txBody>
      </p:sp>
    </p:spTree>
    <p:extLst>
      <p:ext uri="{BB962C8B-B14F-4D97-AF65-F5344CB8AC3E}">
        <p14:creationId xmlns:p14="http://schemas.microsoft.com/office/powerpoint/2010/main" val="3640045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6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0769-BF59-4A8C-924F-C5C125605085}"/>
              </a:ext>
            </a:extLst>
          </p:cNvPr>
          <p:cNvSpPr>
            <a:spLocks noGrp="1"/>
          </p:cNvSpPr>
          <p:nvPr>
            <p:ph type="title"/>
          </p:nvPr>
        </p:nvSpPr>
        <p:spPr/>
        <p:txBody>
          <a:bodyPr/>
          <a:lstStyle/>
          <a:p>
            <a:r>
              <a:rPr lang="en-US" dirty="0"/>
              <a:t>SQL API - When</a:t>
            </a:r>
          </a:p>
        </p:txBody>
      </p:sp>
      <p:sp>
        <p:nvSpPr>
          <p:cNvPr id="3" name="Content Placeholder 2">
            <a:extLst>
              <a:ext uri="{FF2B5EF4-FFF2-40B4-BE49-F238E27FC236}">
                <a16:creationId xmlns:a16="http://schemas.microsoft.com/office/drawing/2014/main" id="{5C81B007-D5D8-47DE-B157-58B155CBD30F}"/>
              </a:ext>
            </a:extLst>
          </p:cNvPr>
          <p:cNvSpPr>
            <a:spLocks noGrp="1"/>
          </p:cNvSpPr>
          <p:nvPr>
            <p:ph sz="quarter" idx="10"/>
          </p:nvPr>
        </p:nvSpPr>
        <p:spPr>
          <a:xfrm>
            <a:off x="586581" y="1905506"/>
            <a:ext cx="11018838" cy="3046988"/>
          </a:xfrm>
        </p:spPr>
        <p:txBody>
          <a:bodyPr/>
          <a:lstStyle/>
          <a:p>
            <a:pPr marL="0" indent="0" algn="ctr">
              <a:buNone/>
            </a:pPr>
            <a:r>
              <a:rPr lang="en-US" sz="6600" dirty="0">
                <a:solidFill>
                  <a:srgbClr val="0078D4"/>
                </a:solidFill>
              </a:rPr>
              <a:t>Building a new non-relational document database and want to query using SQL</a:t>
            </a:r>
          </a:p>
        </p:txBody>
      </p:sp>
    </p:spTree>
    <p:extLst>
      <p:ext uri="{BB962C8B-B14F-4D97-AF65-F5344CB8AC3E}">
        <p14:creationId xmlns:p14="http://schemas.microsoft.com/office/powerpoint/2010/main" val="28795377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SQL API – How: Data Model</a:t>
            </a:r>
          </a:p>
        </p:txBody>
      </p:sp>
      <p:pic>
        <p:nvPicPr>
          <p:cNvPr id="4" name="Picture 3">
            <a:extLst>
              <a:ext uri="{FF2B5EF4-FFF2-40B4-BE49-F238E27FC236}">
                <a16:creationId xmlns:a16="http://schemas.microsoft.com/office/drawing/2014/main" id="{970F4F07-5469-4D5E-BC04-6C9DD2A66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261" y="1133405"/>
            <a:ext cx="6202017" cy="5659340"/>
          </a:xfrm>
          <a:prstGeom prst="rect">
            <a:avLst/>
          </a:prstGeom>
          <a:noFill/>
        </p:spPr>
      </p:pic>
    </p:spTree>
    <p:extLst>
      <p:ext uri="{BB962C8B-B14F-4D97-AF65-F5344CB8AC3E}">
        <p14:creationId xmlns:p14="http://schemas.microsoft.com/office/powerpoint/2010/main" val="22911431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SQL API – How: Data Model</a:t>
            </a:r>
          </a:p>
        </p:txBody>
      </p:sp>
      <p:pic>
        <p:nvPicPr>
          <p:cNvPr id="4" name="Picture 3">
            <a:extLst>
              <a:ext uri="{FF2B5EF4-FFF2-40B4-BE49-F238E27FC236}">
                <a16:creationId xmlns:a16="http://schemas.microsoft.com/office/drawing/2014/main" id="{970F4F07-5469-4D5E-BC04-6C9DD2A66A0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3114261" y="1133405"/>
            <a:ext cx="6202017" cy="5659340"/>
          </a:xfrm>
          <a:prstGeom prst="rect">
            <a:avLst/>
          </a:prstGeom>
          <a:noFill/>
        </p:spPr>
      </p:pic>
      <p:sp>
        <p:nvSpPr>
          <p:cNvPr id="5" name="TextBox 4">
            <a:extLst>
              <a:ext uri="{FF2B5EF4-FFF2-40B4-BE49-F238E27FC236}">
                <a16:creationId xmlns:a16="http://schemas.microsoft.com/office/drawing/2014/main" id="{B4231B76-035B-470C-A78F-6A5B8E5E1635}"/>
              </a:ext>
            </a:extLst>
          </p:cNvPr>
          <p:cNvSpPr txBox="1"/>
          <p:nvPr/>
        </p:nvSpPr>
        <p:spPr>
          <a:xfrm>
            <a:off x="1269276" y="1720840"/>
            <a:ext cx="9653448" cy="3416320"/>
          </a:xfrm>
          <a:prstGeom prst="rect">
            <a:avLst/>
          </a:prstGeom>
          <a:solidFill>
            <a:schemeClr val="bg1"/>
          </a:solidFill>
        </p:spPr>
        <p:txBody>
          <a:bodyPr wrap="square" rtlCol="0">
            <a:spAutoFit/>
          </a:bodyPr>
          <a:lstStyle/>
          <a:p>
            <a:pPr marL="0" marR="0" lvl="0" indent="0" defTabSz="857124" rtl="0" eaLnBrk="1" fontAlgn="auto" latinLnBrk="0" hangingPunct="1">
              <a:lnSpc>
                <a:spcPct val="100000"/>
              </a:lnSpc>
              <a:spcBef>
                <a:spcPts val="0"/>
              </a:spcBef>
              <a:spcAft>
                <a:spcPts val="0"/>
              </a:spcAft>
              <a:buClrTx/>
              <a:buSzTx/>
              <a:buFontTx/>
              <a:buNone/>
              <a:tabLst/>
              <a:defRPr/>
            </a:pPr>
            <a:r>
              <a:rPr kumimoji="0" lang="en-US" sz="5400" i="0" u="none" strike="noStrike" kern="0" cap="none" spc="0" normalizeH="0" baseline="0" noProof="0" dirty="0">
                <a:ln>
                  <a:noFill/>
                </a:ln>
                <a:solidFill>
                  <a:srgbClr val="0078D7"/>
                </a:solidFill>
                <a:effectLst/>
                <a:uLnTx/>
                <a:uFillTx/>
                <a:latin typeface="Segoe UI Semilight" panose="020B0402040204020203" pitchFamily="34" charset="0"/>
                <a:cs typeface="Segoe UI Semilight" panose="020B0402040204020203" pitchFamily="34" charset="0"/>
              </a:rPr>
              <a:t>SELECT *</a:t>
            </a:r>
          </a:p>
          <a:p>
            <a:pPr marL="0" marR="0" lvl="0" indent="0" defTabSz="857124" rtl="0" eaLnBrk="1" fontAlgn="auto" latinLnBrk="0" hangingPunct="1">
              <a:lnSpc>
                <a:spcPct val="100000"/>
              </a:lnSpc>
              <a:spcBef>
                <a:spcPts val="0"/>
              </a:spcBef>
              <a:spcAft>
                <a:spcPts val="0"/>
              </a:spcAft>
              <a:buClrTx/>
              <a:buSzTx/>
              <a:buFontTx/>
              <a:buNone/>
              <a:tabLst/>
              <a:defRPr/>
            </a:pPr>
            <a:r>
              <a:rPr lang="en-US" sz="5400" kern="0" dirty="0">
                <a:solidFill>
                  <a:srgbClr val="0078D7"/>
                </a:solidFill>
                <a:latin typeface="Segoe UI Semilight" panose="020B0402040204020203" pitchFamily="34" charset="0"/>
                <a:cs typeface="Segoe UI Semilight" panose="020B0402040204020203" pitchFamily="34" charset="0"/>
              </a:rPr>
              <a:t>FROM c</a:t>
            </a:r>
          </a:p>
          <a:p>
            <a:pPr marL="0" marR="0" lvl="0" indent="0" defTabSz="857124" rtl="0" eaLnBrk="1" fontAlgn="auto" latinLnBrk="0" hangingPunct="1">
              <a:lnSpc>
                <a:spcPct val="100000"/>
              </a:lnSpc>
              <a:spcBef>
                <a:spcPts val="0"/>
              </a:spcBef>
              <a:spcAft>
                <a:spcPts val="0"/>
              </a:spcAft>
              <a:buClrTx/>
              <a:buSzTx/>
              <a:buFontTx/>
              <a:buNone/>
              <a:tabLst/>
              <a:defRPr/>
            </a:pPr>
            <a:r>
              <a:rPr kumimoji="0" lang="en-US" sz="5400" i="0" u="none" strike="noStrike" kern="0" cap="none" spc="0" normalizeH="0" baseline="0" noProof="0" dirty="0">
                <a:ln>
                  <a:noFill/>
                </a:ln>
                <a:solidFill>
                  <a:srgbClr val="0078D7"/>
                </a:solidFill>
                <a:effectLst/>
                <a:uLnTx/>
                <a:uFillTx/>
                <a:latin typeface="Segoe UI Semilight" panose="020B0402040204020203" pitchFamily="34" charset="0"/>
                <a:cs typeface="Segoe UI Semilight" panose="020B0402040204020203" pitchFamily="34" charset="0"/>
              </a:rPr>
              <a:t>WHERE</a:t>
            </a:r>
            <a:r>
              <a:rPr kumimoji="0" lang="en-US" sz="5400" i="0" u="none" strike="noStrike" kern="0" cap="none" spc="0" normalizeH="0" noProof="0" dirty="0">
                <a:ln>
                  <a:noFill/>
                </a:ln>
                <a:solidFill>
                  <a:srgbClr val="0078D7"/>
                </a:solidFill>
                <a:effectLst/>
                <a:uLnTx/>
                <a:uFillTx/>
                <a:latin typeface="Segoe UI Semilight" panose="020B0402040204020203" pitchFamily="34" charset="0"/>
                <a:cs typeface="Segoe UI Semilight" panose="020B0402040204020203" pitchFamily="34" charset="0"/>
              </a:rPr>
              <a:t> </a:t>
            </a:r>
            <a:r>
              <a:rPr kumimoji="0" lang="en-US" sz="5400" i="0" u="none" strike="noStrike" kern="0" cap="none" spc="0" normalizeH="0" noProof="0" dirty="0" err="1">
                <a:ln>
                  <a:noFill/>
                </a:ln>
                <a:solidFill>
                  <a:srgbClr val="0078D7"/>
                </a:solidFill>
                <a:effectLst/>
                <a:uLnTx/>
                <a:uFillTx/>
                <a:latin typeface="Segoe UI Semilight" panose="020B0402040204020203" pitchFamily="34" charset="0"/>
                <a:cs typeface="Segoe UI Semilight" panose="020B0402040204020203" pitchFamily="34" charset="0"/>
              </a:rPr>
              <a:t>c.OwnerEmailAddress</a:t>
            </a:r>
            <a:r>
              <a:rPr kumimoji="0" lang="en-US" sz="5400" i="0" u="none" strike="noStrike" kern="0" cap="none" spc="0" normalizeH="0" noProof="0" dirty="0">
                <a:ln>
                  <a:noFill/>
                </a:ln>
                <a:solidFill>
                  <a:srgbClr val="0078D7"/>
                </a:solidFill>
                <a:effectLst/>
                <a:uLnTx/>
                <a:uFillTx/>
                <a:latin typeface="Segoe UI Semilight" panose="020B0402040204020203" pitchFamily="34" charset="0"/>
                <a:cs typeface="Segoe UI Semilight" panose="020B0402040204020203" pitchFamily="34" charset="0"/>
              </a:rPr>
              <a:t> = ‘chadgreen@chadgreen.com’</a:t>
            </a:r>
            <a:endParaRPr kumimoji="0" lang="en-US" sz="5400" i="0" u="none" strike="noStrike" kern="0" cap="none" spc="0" normalizeH="0" baseline="0" noProof="0" dirty="0">
              <a:ln>
                <a:noFill/>
              </a:ln>
              <a:solidFill>
                <a:srgbClr val="0078D7"/>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79785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33" name="Title 10">
            <a:extLst>
              <a:ext uri="{FF2B5EF4-FFF2-40B4-BE49-F238E27FC236}">
                <a16:creationId xmlns:a16="http://schemas.microsoft.com/office/drawing/2014/main" id="{55FFF835-FC4A-134B-AE66-7F35DC0EA6C0}"/>
              </a:ext>
            </a:extLst>
          </p:cNvPr>
          <p:cNvSpPr>
            <a:spLocks noGrp="1"/>
          </p:cNvSpPr>
          <p:nvPr>
            <p:ph type="title"/>
          </p:nvPr>
        </p:nvSpPr>
        <p:spPr>
          <a:xfrm>
            <a:off x="389859" y="250170"/>
            <a:ext cx="11018520" cy="553998"/>
          </a:xfrm>
        </p:spPr>
        <p:txBody>
          <a:bodyPr/>
          <a:lstStyle/>
          <a:p>
            <a:pPr>
              <a:spcBef>
                <a:spcPts val="600"/>
              </a:spcBef>
            </a:pPr>
            <a:r>
              <a:rPr lang="en-US"/>
              <a:t>Azure Cosmos DB</a:t>
            </a:r>
            <a:br>
              <a:rPr lang="en-US"/>
            </a:br>
            <a:endParaRPr lang="en-US" cap="none"/>
          </a:p>
        </p:txBody>
      </p:sp>
      <p:sp>
        <p:nvSpPr>
          <p:cNvPr id="134" name="Rectangle 133">
            <a:extLst>
              <a:ext uri="{FF2B5EF4-FFF2-40B4-BE49-F238E27FC236}">
                <a16:creationId xmlns:a16="http://schemas.microsoft.com/office/drawing/2014/main" id="{A6D8F800-35D0-9647-89A8-9976C47EFE52}"/>
              </a:ext>
            </a:extLst>
          </p:cNvPr>
          <p:cNvSpPr/>
          <p:nvPr/>
        </p:nvSpPr>
        <p:spPr>
          <a:xfrm>
            <a:off x="332265" y="886754"/>
            <a:ext cx="9495050" cy="400110"/>
          </a:xfrm>
          <a:prstGeom prst="rect">
            <a:avLst/>
          </a:prstGeom>
        </p:spPr>
        <p:txBody>
          <a:bodyPr wrap="square" anchor="t">
            <a:spAutoFit/>
          </a:bodyPr>
          <a:lstStyle/>
          <a:p>
            <a:r>
              <a:rPr lang="en-US" sz="2000" dirty="0"/>
              <a:t>A globally-distributed, massively-scalable, multi-model database service</a:t>
            </a:r>
            <a:endParaRPr lang="en-US" sz="2000" dirty="0">
              <a:cs typeface="Segoe UI"/>
            </a:endParaRPr>
          </a:p>
        </p:txBody>
      </p:sp>
      <p:sp>
        <p:nvSpPr>
          <p:cNvPr id="135" name="TextBox 134">
            <a:extLst>
              <a:ext uri="{FF2B5EF4-FFF2-40B4-BE49-F238E27FC236}">
                <a16:creationId xmlns:a16="http://schemas.microsoft.com/office/drawing/2014/main" id="{F7FAF9B6-BACD-43A6-879C-BE4CD6329552}"/>
              </a:ext>
            </a:extLst>
          </p:cNvPr>
          <p:cNvSpPr txBox="1"/>
          <p:nvPr/>
        </p:nvSpPr>
        <p:spPr>
          <a:xfrm>
            <a:off x="3708972" y="1585211"/>
            <a:ext cx="4774064" cy="1754326"/>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452042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SQL API – How: Insert</a:t>
            </a:r>
          </a:p>
        </p:txBody>
      </p:sp>
      <p:sp>
        <p:nvSpPr>
          <p:cNvPr id="3" name="Rectangle 1">
            <a:extLst>
              <a:ext uri="{FF2B5EF4-FFF2-40B4-BE49-F238E27FC236}">
                <a16:creationId xmlns:a16="http://schemas.microsoft.com/office/drawing/2014/main" id="{D533C816-B9C9-4FBD-9FE6-8D375FACF0E1}"/>
              </a:ext>
            </a:extLst>
          </p:cNvPr>
          <p:cNvSpPr>
            <a:spLocks noChangeArrowheads="1"/>
          </p:cNvSpPr>
          <p:nvPr/>
        </p:nvSpPr>
        <p:spPr bwMode="auto">
          <a:xfrm>
            <a:off x="588263" y="1171240"/>
            <a:ext cx="10832083" cy="5509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class</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2B91AF"/>
                </a:solidFill>
                <a:effectLst/>
                <a:latin typeface="Consolas" panose="020B0609020204030204" pitchFamily="49" charset="0"/>
              </a:rPr>
              <a:t>Presentation</a:t>
            </a:r>
            <a:endParaRPr kumimoji="0" lang="en-US" altLang="en-US" sz="2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00"/>
                </a:solidFill>
                <a:effectLst/>
                <a:latin typeface="Consolas" panose="020B0609020204030204" pitchFamily="49" charset="0"/>
              </a:rPr>
              <a:t>[</a:t>
            </a:r>
            <a:r>
              <a:rPr kumimoji="0" lang="en-US" altLang="en-US" sz="2200" b="0" i="0" u="none" strike="noStrike" cap="none" normalizeH="0" baseline="0" dirty="0" err="1">
                <a:ln>
                  <a:noFill/>
                </a:ln>
                <a:solidFill>
                  <a:srgbClr val="2B91AF"/>
                </a:solidFill>
                <a:effectLst/>
                <a:latin typeface="Consolas" panose="020B0609020204030204" pitchFamily="49" charset="0"/>
              </a:rPr>
              <a:t>JsonProperty</a:t>
            </a:r>
            <a:r>
              <a:rPr kumimoji="0" lang="en-US" altLang="en-US" sz="2200" b="0" i="0" u="none" strike="noStrike" cap="none" normalizeH="0" baseline="0" dirty="0">
                <a:ln>
                  <a:noFill/>
                </a:ln>
                <a:solidFill>
                  <a:srgbClr val="000000"/>
                </a:solidFill>
                <a:effectLst/>
                <a:latin typeface="Consolas" panose="020B0609020204030204" pitchFamily="49" charset="0"/>
              </a:rPr>
              <a:t>(</a:t>
            </a:r>
            <a:r>
              <a:rPr kumimoji="0" lang="en-US" altLang="en-US" sz="2200" b="0" i="0" u="none" strike="noStrike" cap="none" normalizeH="0" baseline="0" dirty="0" err="1">
                <a:ln>
                  <a:noFill/>
                </a:ln>
                <a:solidFill>
                  <a:srgbClr val="000000"/>
                </a:solidFill>
                <a:effectLst/>
                <a:latin typeface="Consolas" panose="020B0609020204030204" pitchFamily="49" charset="0"/>
              </a:rPr>
              <a:t>PropertyName</a:t>
            </a:r>
            <a:r>
              <a:rPr kumimoji="0" lang="en-US" altLang="en-US" sz="2200" b="0" i="0" u="none" strike="noStrike" cap="none" normalizeH="0" baseline="0" dirty="0">
                <a:ln>
                  <a:noFill/>
                </a:ln>
                <a:solidFill>
                  <a:srgbClr val="000000"/>
                </a:solidFill>
                <a:effectLst/>
                <a:latin typeface="Consolas" panose="020B0609020204030204" pitchFamily="49" charset="0"/>
              </a:rPr>
              <a:t> = </a:t>
            </a:r>
            <a:r>
              <a:rPr kumimoji="0" lang="en-US" altLang="en-US" sz="2200" b="0" i="0" u="none" strike="noStrike" cap="none" normalizeH="0" baseline="0" dirty="0">
                <a:ln>
                  <a:noFill/>
                </a:ln>
                <a:solidFill>
                  <a:srgbClr val="A31515"/>
                </a:solidFill>
                <a:effectLst/>
                <a:latin typeface="Consolas" panose="020B0609020204030204" pitchFamily="49" charset="0"/>
              </a:rPr>
              <a:t>"id"</a:t>
            </a:r>
            <a:r>
              <a:rPr kumimoji="0" lang="en-US" altLang="en-US" sz="2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string</a:t>
            </a:r>
            <a:r>
              <a:rPr kumimoji="0" lang="en-US" altLang="en-US" sz="2200" b="0" i="0" u="none" strike="noStrike" cap="none" normalizeH="0" baseline="0" dirty="0">
                <a:ln>
                  <a:noFill/>
                </a:ln>
                <a:solidFill>
                  <a:srgbClr val="000000"/>
                </a:solidFill>
                <a:effectLst/>
                <a:latin typeface="Consolas" panose="020B0609020204030204" pitchFamily="49" charset="0"/>
              </a:rPr>
              <a:t> Id { </a:t>
            </a:r>
            <a:r>
              <a:rPr kumimoji="0" lang="en-US" altLang="en-US" sz="2200" b="0" i="0" u="none" strike="noStrike" cap="none" normalizeH="0" baseline="0" dirty="0">
                <a:ln>
                  <a:noFill/>
                </a:ln>
                <a:solidFill>
                  <a:srgbClr val="0000FF"/>
                </a:solidFill>
                <a:effectLst/>
                <a:latin typeface="Consolas" panose="020B0609020204030204" pitchFamily="49" charset="0"/>
              </a:rPr>
              <a:t>get</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set</a:t>
            </a:r>
            <a:r>
              <a:rPr kumimoji="0" lang="en-US" altLang="en-US" sz="2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string</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2200" b="0" i="0" u="none" strike="noStrike" cap="none" normalizeH="0" baseline="0" dirty="0">
                <a:ln>
                  <a:noFill/>
                </a:ln>
                <a:solidFill>
                  <a:srgbClr val="000000"/>
                </a:solidFill>
                <a:effectLst/>
                <a:latin typeface="Consolas" panose="020B0609020204030204" pitchFamily="49" charset="0"/>
              </a:rPr>
              <a:t> { </a:t>
            </a:r>
            <a:r>
              <a:rPr kumimoji="0" lang="en-US" altLang="en-US" sz="2200" b="0" i="0" u="none" strike="noStrike" cap="none" normalizeH="0" baseline="0" dirty="0">
                <a:ln>
                  <a:noFill/>
                </a:ln>
                <a:solidFill>
                  <a:srgbClr val="0000FF"/>
                </a:solidFill>
                <a:effectLst/>
                <a:latin typeface="Consolas" panose="020B0609020204030204" pitchFamily="49" charset="0"/>
              </a:rPr>
              <a:t>get</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set</a:t>
            </a:r>
            <a:r>
              <a:rPr kumimoji="0" lang="en-US" altLang="en-US" sz="2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string</a:t>
            </a:r>
            <a:r>
              <a:rPr kumimoji="0" lang="en-US" altLang="en-US" sz="2200" b="0" i="0" u="none" strike="noStrike" cap="none" normalizeH="0" baseline="0" dirty="0">
                <a:ln>
                  <a:noFill/>
                </a:ln>
                <a:solidFill>
                  <a:srgbClr val="000000"/>
                </a:solidFill>
                <a:effectLst/>
                <a:latin typeface="Consolas" panose="020B0609020204030204" pitchFamily="49" charset="0"/>
              </a:rPr>
              <a:t> Title { </a:t>
            </a:r>
            <a:r>
              <a:rPr kumimoji="0" lang="en-US" altLang="en-US" sz="2200" b="0" i="0" u="none" strike="noStrike" cap="none" normalizeH="0" baseline="0" dirty="0">
                <a:ln>
                  <a:noFill/>
                </a:ln>
                <a:solidFill>
                  <a:srgbClr val="0000FF"/>
                </a:solidFill>
                <a:effectLst/>
                <a:latin typeface="Consolas" panose="020B0609020204030204" pitchFamily="49" charset="0"/>
              </a:rPr>
              <a:t>get</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set</a:t>
            </a:r>
            <a:r>
              <a:rPr kumimoji="0" lang="en-US" altLang="en-US" sz="2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string</a:t>
            </a:r>
            <a:r>
              <a:rPr kumimoji="0" lang="en-US" altLang="en-US" sz="2200" b="0" i="0" u="none" strike="noStrike" cap="none" normalizeH="0" baseline="0" dirty="0">
                <a:ln>
                  <a:noFill/>
                </a:ln>
                <a:solidFill>
                  <a:srgbClr val="000000"/>
                </a:solidFill>
                <a:effectLst/>
                <a:latin typeface="Consolas" panose="020B0609020204030204" pitchFamily="49" charset="0"/>
              </a:rPr>
              <a:t> Abstract { </a:t>
            </a:r>
            <a:r>
              <a:rPr kumimoji="0" lang="en-US" altLang="en-US" sz="2200" b="0" i="0" u="none" strike="noStrike" cap="none" normalizeH="0" baseline="0" dirty="0">
                <a:ln>
                  <a:noFill/>
                </a:ln>
                <a:solidFill>
                  <a:srgbClr val="0000FF"/>
                </a:solidFill>
                <a:effectLst/>
                <a:latin typeface="Consolas" panose="020B0609020204030204" pitchFamily="49" charset="0"/>
              </a:rPr>
              <a:t>get</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set</a:t>
            </a:r>
            <a:r>
              <a:rPr kumimoji="0" lang="en-US" altLang="en-US" sz="2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string</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err="1">
                <a:ln>
                  <a:noFill/>
                </a:ln>
                <a:solidFill>
                  <a:srgbClr val="000000"/>
                </a:solidFill>
                <a:effectLst/>
                <a:latin typeface="Consolas" panose="020B0609020204030204" pitchFamily="49" charset="0"/>
              </a:rPr>
              <a:t>ElevatorPitcch</a:t>
            </a:r>
            <a:r>
              <a:rPr kumimoji="0" lang="en-US" altLang="en-US" sz="2200" b="0" i="0" u="none" strike="noStrike" cap="none" normalizeH="0" baseline="0" dirty="0">
                <a:ln>
                  <a:noFill/>
                </a:ln>
                <a:solidFill>
                  <a:srgbClr val="000000"/>
                </a:solidFill>
                <a:effectLst/>
                <a:latin typeface="Consolas" panose="020B0609020204030204" pitchFamily="49" charset="0"/>
              </a:rPr>
              <a:t> { </a:t>
            </a:r>
            <a:r>
              <a:rPr kumimoji="0" lang="en-US" altLang="en-US" sz="2200" b="0" i="0" u="none" strike="noStrike" cap="none" normalizeH="0" baseline="0" dirty="0">
                <a:ln>
                  <a:noFill/>
                </a:ln>
                <a:solidFill>
                  <a:srgbClr val="0000FF"/>
                </a:solidFill>
                <a:effectLst/>
                <a:latin typeface="Consolas" panose="020B0609020204030204" pitchFamily="49" charset="0"/>
              </a:rPr>
              <a:t>get</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set</a:t>
            </a:r>
            <a:r>
              <a:rPr kumimoji="0" lang="en-US" altLang="en-US" sz="2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string</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sz="2200" b="0" i="0" u="none" strike="noStrike" cap="none" normalizeH="0" baseline="0" dirty="0">
                <a:ln>
                  <a:noFill/>
                </a:ln>
                <a:solidFill>
                  <a:srgbClr val="000000"/>
                </a:solidFill>
                <a:effectLst/>
                <a:latin typeface="Consolas" panose="020B0609020204030204" pitchFamily="49" charset="0"/>
              </a:rPr>
              <a:t> { </a:t>
            </a:r>
            <a:r>
              <a:rPr kumimoji="0" lang="en-US" altLang="en-US" sz="2200" b="0" i="0" u="none" strike="noStrike" cap="none" normalizeH="0" baseline="0" dirty="0">
                <a:ln>
                  <a:noFill/>
                </a:ln>
                <a:solidFill>
                  <a:srgbClr val="0000FF"/>
                </a:solidFill>
                <a:effectLst/>
                <a:latin typeface="Consolas" panose="020B0609020204030204" pitchFamily="49" charset="0"/>
              </a:rPr>
              <a:t>get</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set</a:t>
            </a:r>
            <a:r>
              <a:rPr kumimoji="0" lang="en-US" altLang="en-US" sz="2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string</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err="1">
                <a:ln>
                  <a:noFill/>
                </a:ln>
                <a:solidFill>
                  <a:srgbClr val="000000"/>
                </a:solidFill>
                <a:effectLst/>
                <a:latin typeface="Consolas" panose="020B0609020204030204" pitchFamily="49" charset="0"/>
              </a:rPr>
              <a:t>LanguageCode</a:t>
            </a:r>
            <a:r>
              <a:rPr kumimoji="0" lang="en-US" altLang="en-US" sz="2200" b="0" i="0" u="none" strike="noStrike" cap="none" normalizeH="0" baseline="0" dirty="0">
                <a:ln>
                  <a:noFill/>
                </a:ln>
                <a:solidFill>
                  <a:srgbClr val="000000"/>
                </a:solidFill>
                <a:effectLst/>
                <a:latin typeface="Consolas" panose="020B0609020204030204" pitchFamily="49" charset="0"/>
              </a:rPr>
              <a:t> { </a:t>
            </a:r>
            <a:r>
              <a:rPr kumimoji="0" lang="en-US" altLang="en-US" sz="2200" b="0" i="0" u="none" strike="noStrike" cap="none" normalizeH="0" baseline="0" dirty="0">
                <a:ln>
                  <a:noFill/>
                </a:ln>
                <a:solidFill>
                  <a:srgbClr val="0000FF"/>
                </a:solidFill>
                <a:effectLst/>
                <a:latin typeface="Consolas" panose="020B0609020204030204" pitchFamily="49" charset="0"/>
              </a:rPr>
              <a:t>get</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set</a:t>
            </a:r>
            <a:r>
              <a:rPr kumimoji="0" lang="en-US" altLang="en-US" sz="2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string</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err="1">
                <a:ln>
                  <a:noFill/>
                </a:ln>
                <a:solidFill>
                  <a:srgbClr val="000000"/>
                </a:solidFill>
                <a:effectLst/>
                <a:latin typeface="Consolas" panose="020B0609020204030204" pitchFamily="49" charset="0"/>
              </a:rPr>
              <a:t>Langauge</a:t>
            </a:r>
            <a:r>
              <a:rPr kumimoji="0" lang="en-US" altLang="en-US" sz="2200" b="0" i="0" u="none" strike="noStrike" cap="none" normalizeH="0" baseline="0" dirty="0">
                <a:ln>
                  <a:noFill/>
                </a:ln>
                <a:solidFill>
                  <a:srgbClr val="000000"/>
                </a:solidFill>
                <a:effectLst/>
                <a:latin typeface="Consolas" panose="020B0609020204030204" pitchFamily="49" charset="0"/>
              </a:rPr>
              <a:t> { </a:t>
            </a:r>
            <a:r>
              <a:rPr kumimoji="0" lang="en-US" altLang="en-US" sz="2200" b="0" i="0" u="none" strike="noStrike" cap="none" normalizeH="0" baseline="0" dirty="0">
                <a:ln>
                  <a:noFill/>
                </a:ln>
                <a:solidFill>
                  <a:srgbClr val="0000FF"/>
                </a:solidFill>
                <a:effectLst/>
                <a:latin typeface="Consolas" panose="020B0609020204030204" pitchFamily="49" charset="0"/>
              </a:rPr>
              <a:t>get</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set</a:t>
            </a:r>
            <a:r>
              <a:rPr kumimoji="0" lang="en-US" altLang="en-US" sz="2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err="1">
                <a:ln>
                  <a:noFill/>
                </a:ln>
                <a:solidFill>
                  <a:srgbClr val="2B91AF"/>
                </a:solidFill>
                <a:effectLst/>
                <a:latin typeface="Consolas" panose="020B0609020204030204" pitchFamily="49" charset="0"/>
              </a:rPr>
              <a:t>LearningObjective</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err="1">
                <a:ln>
                  <a:noFill/>
                </a:ln>
                <a:solidFill>
                  <a:srgbClr val="000000"/>
                </a:solidFill>
                <a:effectLst/>
                <a:latin typeface="Consolas" panose="020B0609020204030204" pitchFamily="49" charset="0"/>
              </a:rPr>
              <a:t>LearningObjectives</a:t>
            </a:r>
            <a:r>
              <a:rPr kumimoji="0" lang="en-US" altLang="en-US" sz="2200" b="0" i="0" u="none" strike="noStrike" cap="none" normalizeH="0" baseline="0" dirty="0">
                <a:ln>
                  <a:noFill/>
                </a:ln>
                <a:solidFill>
                  <a:srgbClr val="000000"/>
                </a:solidFill>
                <a:effectLst/>
                <a:latin typeface="Consolas" panose="020B0609020204030204" pitchFamily="49" charset="0"/>
              </a:rPr>
              <a:t> { </a:t>
            </a:r>
            <a:r>
              <a:rPr kumimoji="0" lang="en-US" altLang="en-US" sz="2200" b="0" i="0" u="none" strike="noStrike" cap="none" normalizeH="0" baseline="0" dirty="0">
                <a:ln>
                  <a:noFill/>
                </a:ln>
                <a:solidFill>
                  <a:srgbClr val="0000FF"/>
                </a:solidFill>
                <a:effectLst/>
                <a:latin typeface="Consolas" panose="020B0609020204030204" pitchFamily="49" charset="0"/>
              </a:rPr>
              <a:t>get</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set</a:t>
            </a:r>
            <a:r>
              <a:rPr kumimoji="0" lang="en-US" altLang="en-US" sz="2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2B91AF"/>
                </a:solidFill>
                <a:effectLst/>
                <a:latin typeface="Consolas" panose="020B0609020204030204" pitchFamily="49" charset="0"/>
              </a:rPr>
              <a:t>Tag</a:t>
            </a:r>
            <a:r>
              <a:rPr kumimoji="0" lang="en-US" altLang="en-US" sz="2200" b="0" i="0" u="none" strike="noStrike" cap="none" normalizeH="0" baseline="0" dirty="0">
                <a:ln>
                  <a:noFill/>
                </a:ln>
                <a:solidFill>
                  <a:srgbClr val="000000"/>
                </a:solidFill>
                <a:effectLst/>
                <a:latin typeface="Consolas" panose="020B0609020204030204" pitchFamily="49" charset="0"/>
              </a:rPr>
              <a:t>[] Tags { </a:t>
            </a:r>
            <a:r>
              <a:rPr kumimoji="0" lang="en-US" altLang="en-US" sz="2200" b="0" i="0" u="none" strike="noStrike" cap="none" normalizeH="0" baseline="0" dirty="0">
                <a:ln>
                  <a:noFill/>
                </a:ln>
                <a:solidFill>
                  <a:srgbClr val="0000FF"/>
                </a:solidFill>
                <a:effectLst/>
                <a:latin typeface="Consolas" panose="020B0609020204030204" pitchFamily="49" charset="0"/>
              </a:rPr>
              <a:t>get</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set</a:t>
            </a:r>
            <a:r>
              <a:rPr kumimoji="0" lang="en-US" altLang="en-US" sz="2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rgbClr val="000000"/>
                </a:solidFill>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public</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err="1">
                <a:ln>
                  <a:noFill/>
                </a:ln>
                <a:solidFill>
                  <a:srgbClr val="2B91AF"/>
                </a:solidFill>
                <a:effectLst/>
                <a:latin typeface="Consolas" panose="020B0609020204030204" pitchFamily="49" charset="0"/>
              </a:rPr>
              <a:t>PresentationType</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err="1">
                <a:ln>
                  <a:noFill/>
                </a:ln>
                <a:solidFill>
                  <a:srgbClr val="000000"/>
                </a:solidFill>
                <a:effectLst/>
                <a:latin typeface="Consolas" panose="020B0609020204030204" pitchFamily="49" charset="0"/>
              </a:rPr>
              <a:t>PresentationTypes</a:t>
            </a:r>
            <a:r>
              <a:rPr kumimoji="0" lang="en-US" altLang="en-US" sz="2200" b="0" i="0" u="none" strike="noStrike" cap="none" normalizeH="0" baseline="0" dirty="0">
                <a:ln>
                  <a:noFill/>
                </a:ln>
                <a:solidFill>
                  <a:srgbClr val="000000"/>
                </a:solidFill>
                <a:effectLst/>
                <a:latin typeface="Consolas" panose="020B0609020204030204" pitchFamily="49" charset="0"/>
              </a:rPr>
              <a:t> { </a:t>
            </a:r>
            <a:r>
              <a:rPr kumimoji="0" lang="en-US" altLang="en-US" sz="2200" b="0" i="0" u="none" strike="noStrike" cap="none" normalizeH="0" baseline="0" dirty="0">
                <a:ln>
                  <a:noFill/>
                </a:ln>
                <a:solidFill>
                  <a:srgbClr val="0000FF"/>
                </a:solidFill>
                <a:effectLst/>
                <a:latin typeface="Consolas" panose="020B0609020204030204" pitchFamily="49" charset="0"/>
              </a:rPr>
              <a:t>get</a:t>
            </a:r>
            <a:r>
              <a:rPr kumimoji="0" lang="en-US" altLang="en-US" sz="2200" b="0" i="0" u="none" strike="noStrike" cap="none" normalizeH="0" baseline="0" dirty="0">
                <a:ln>
                  <a:noFill/>
                </a:ln>
                <a:solidFill>
                  <a:srgbClr val="000000"/>
                </a:solidFill>
                <a:effectLst/>
                <a:latin typeface="Consolas" panose="020B0609020204030204" pitchFamily="49" charset="0"/>
              </a:rPr>
              <a:t>; </a:t>
            </a:r>
            <a:r>
              <a:rPr kumimoji="0" lang="en-US" altLang="en-US" sz="2200" b="0" i="0" u="none" strike="noStrike" cap="none" normalizeH="0" baseline="0" dirty="0">
                <a:ln>
                  <a:noFill/>
                </a:ln>
                <a:solidFill>
                  <a:srgbClr val="0000FF"/>
                </a:solidFill>
                <a:effectLst/>
                <a:latin typeface="Consolas" panose="020B0609020204030204" pitchFamily="49" charset="0"/>
              </a:rPr>
              <a:t>set</a:t>
            </a:r>
            <a:r>
              <a:rPr kumimoji="0" lang="en-US" altLang="en-US" sz="2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Consolas" panose="020B0609020204030204" pitchFamily="49" charset="0"/>
              </a:rPr>
              <a:t>}</a:t>
            </a: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6577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SQL API – How: Insert</a:t>
            </a:r>
          </a:p>
        </p:txBody>
      </p:sp>
      <p:sp>
        <p:nvSpPr>
          <p:cNvPr id="3" name="Rectangle 1">
            <a:extLst>
              <a:ext uri="{FF2B5EF4-FFF2-40B4-BE49-F238E27FC236}">
                <a16:creationId xmlns:a16="http://schemas.microsoft.com/office/drawing/2014/main" id="{D533C816-B9C9-4FBD-9FE6-8D375FACF0E1}"/>
              </a:ext>
            </a:extLst>
          </p:cNvPr>
          <p:cNvSpPr>
            <a:spLocks noChangeArrowheads="1"/>
          </p:cNvSpPr>
          <p:nvPr/>
        </p:nvSpPr>
        <p:spPr bwMode="auto">
          <a:xfrm>
            <a:off x="588263" y="1171240"/>
            <a:ext cx="10832083" cy="60631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public class Presentation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rgbClr val="000000"/>
                </a:solidFill>
                <a:latin typeface="Consolas" panose="020B0609020204030204" pitchFamily="49" charset="0"/>
              </a:rPr>
              <a:t> </a:t>
            </a:r>
            <a:r>
              <a:rPr kumimoji="0" lang="en-US" altLang="en-US" sz="4000" b="0" i="0" u="none" strike="noStrike" cap="none" normalizeH="0" baseline="0" dirty="0">
                <a:ln>
                  <a:noFill/>
                </a:ln>
                <a:solidFill>
                  <a:srgbClr val="000000"/>
                </a:solidFill>
                <a:effectLst/>
                <a:latin typeface="Consolas" panose="020B0609020204030204" pitchFamily="49" charset="0"/>
              </a:rPr>
              <a:t>[</a:t>
            </a:r>
            <a:r>
              <a:rPr kumimoji="0" lang="en-US" altLang="en-US" sz="4000" b="0" i="0" u="none" strike="noStrike" cap="none" normalizeH="0" baseline="0" dirty="0" err="1">
                <a:ln>
                  <a:noFill/>
                </a:ln>
                <a:solidFill>
                  <a:srgbClr val="2B91AF"/>
                </a:solidFill>
                <a:effectLst/>
                <a:latin typeface="Consolas" panose="020B0609020204030204" pitchFamily="49" charset="0"/>
              </a:rPr>
              <a:t>JsonProperty</a:t>
            </a:r>
            <a:r>
              <a:rPr kumimoji="0" lang="en-US" altLang="en-US" sz="4000" b="0" i="0" u="none" strike="noStrike" cap="none" normalizeH="0" baseline="0" dirty="0">
                <a:ln>
                  <a:noFill/>
                </a:ln>
                <a:solidFill>
                  <a:srgbClr val="000000"/>
                </a:solidFill>
                <a:effectLst/>
                <a:latin typeface="Consolas" panose="020B0609020204030204" pitchFamily="49" charset="0"/>
              </a:rPr>
              <a:t>(</a:t>
            </a:r>
            <a:r>
              <a:rPr kumimoji="0" lang="en-US" altLang="en-US" sz="4000" b="0" i="0" u="none" strike="noStrike" cap="none" normalizeH="0" baseline="0" dirty="0" err="1">
                <a:ln>
                  <a:noFill/>
                </a:ln>
                <a:solidFill>
                  <a:srgbClr val="000000"/>
                </a:solidFill>
                <a:effectLst/>
                <a:latin typeface="Consolas" panose="020B0609020204030204" pitchFamily="49" charset="0"/>
              </a:rPr>
              <a:t>PropertyName</a:t>
            </a:r>
            <a:r>
              <a:rPr kumimoji="0" lang="en-US" altLang="en-US" sz="4000" b="0" i="0" u="none" strike="noStrike" cap="none" normalizeH="0" baseline="0" dirty="0">
                <a:ln>
                  <a:noFill/>
                </a:ln>
                <a:solidFill>
                  <a:srgbClr val="000000"/>
                </a:solidFill>
                <a:effectLst/>
                <a:latin typeface="Consolas" panose="020B0609020204030204" pitchFamily="49" charset="0"/>
              </a:rPr>
              <a:t> = </a:t>
            </a:r>
            <a:r>
              <a:rPr kumimoji="0" lang="en-US" altLang="en-US" sz="4000" b="0" i="0" u="none" strike="noStrike" cap="none" normalizeH="0" baseline="0" dirty="0">
                <a:ln>
                  <a:noFill/>
                </a:ln>
                <a:solidFill>
                  <a:srgbClr val="A31515"/>
                </a:solidFill>
                <a:effectLst/>
                <a:latin typeface="Consolas" panose="020B0609020204030204" pitchFamily="49" charset="0"/>
              </a:rPr>
              <a:t>"id"</a:t>
            </a:r>
            <a:r>
              <a:rPr kumimoji="0" lang="en-US" altLang="en-US" sz="4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rgbClr val="000000"/>
                </a:solidFill>
                <a:latin typeface="Consolas" panose="020B0609020204030204" pitchFamily="49" charset="0"/>
              </a:rPr>
              <a:t> </a:t>
            </a:r>
            <a:r>
              <a:rPr kumimoji="0" lang="en-US" altLang="en-US" sz="4000" b="0" i="0" u="none" strike="noStrike" cap="none" normalizeH="0" baseline="0" dirty="0">
                <a:ln>
                  <a:noFill/>
                </a:ln>
                <a:solidFill>
                  <a:srgbClr val="0000FF"/>
                </a:solidFill>
                <a:effectLst/>
                <a:latin typeface="Consolas" panose="020B0609020204030204" pitchFamily="49" charset="0"/>
              </a:rPr>
              <a:t>public</a:t>
            </a:r>
            <a:r>
              <a:rPr kumimoji="0" lang="en-US" altLang="en-US" sz="4000" b="0" i="0" u="none" strike="noStrike" cap="none" normalizeH="0" baseline="0" dirty="0">
                <a:ln>
                  <a:noFill/>
                </a:ln>
                <a:solidFill>
                  <a:srgbClr val="000000"/>
                </a:solidFill>
                <a:effectLst/>
                <a:latin typeface="Consolas" panose="020B0609020204030204" pitchFamily="49" charset="0"/>
              </a:rPr>
              <a:t> </a:t>
            </a:r>
            <a:r>
              <a:rPr kumimoji="0" lang="en-US" altLang="en-US" sz="4000" b="0" i="0" u="none" strike="noStrike" cap="none" normalizeH="0" baseline="0" dirty="0">
                <a:ln>
                  <a:noFill/>
                </a:ln>
                <a:solidFill>
                  <a:srgbClr val="0000FF"/>
                </a:solidFill>
                <a:effectLst/>
                <a:latin typeface="Consolas" panose="020B0609020204030204" pitchFamily="49" charset="0"/>
              </a:rPr>
              <a:t>string</a:t>
            </a:r>
            <a:r>
              <a:rPr kumimoji="0" lang="en-US" altLang="en-US" sz="4000" b="0" i="0" u="none" strike="noStrike" cap="none" normalizeH="0" baseline="0" dirty="0">
                <a:ln>
                  <a:noFill/>
                </a:ln>
                <a:solidFill>
                  <a:srgbClr val="000000"/>
                </a:solidFill>
                <a:effectLst/>
                <a:latin typeface="Consolas" panose="020B0609020204030204" pitchFamily="49" charset="0"/>
              </a:rPr>
              <a:t> Id { </a:t>
            </a:r>
            <a:r>
              <a:rPr kumimoji="0" lang="en-US" altLang="en-US" sz="4000" b="0" i="0" u="none" strike="noStrike" cap="none" normalizeH="0" baseline="0" dirty="0">
                <a:ln>
                  <a:noFill/>
                </a:ln>
                <a:solidFill>
                  <a:srgbClr val="0000FF"/>
                </a:solidFill>
                <a:effectLst/>
                <a:latin typeface="Consolas" panose="020B0609020204030204" pitchFamily="49" charset="0"/>
              </a:rPr>
              <a:t>get</a:t>
            </a:r>
            <a:r>
              <a:rPr kumimoji="0" lang="en-US" altLang="en-US" sz="4000" b="0" i="0" u="none" strike="noStrike" cap="none" normalizeH="0" baseline="0" dirty="0">
                <a:ln>
                  <a:noFill/>
                </a:ln>
                <a:solidFill>
                  <a:srgbClr val="000000"/>
                </a:solidFill>
                <a:effectLst/>
                <a:latin typeface="Consolas" panose="020B0609020204030204" pitchFamily="49" charset="0"/>
              </a:rPr>
              <a:t>; </a:t>
            </a:r>
            <a:r>
              <a:rPr kumimoji="0" lang="en-US" altLang="en-US" sz="4000" b="0" i="0" u="none" strike="noStrike" cap="none" normalizeH="0" baseline="0" dirty="0">
                <a:ln>
                  <a:noFill/>
                </a:ln>
                <a:solidFill>
                  <a:srgbClr val="0000FF"/>
                </a:solidFill>
                <a:effectLst/>
                <a:latin typeface="Consolas" panose="020B0609020204030204" pitchFamily="49" charset="0"/>
              </a:rPr>
              <a:t>set</a:t>
            </a:r>
            <a:r>
              <a:rPr kumimoji="0" lang="en-US" altLang="en-US" sz="4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bg1">
                    <a:lumMod val="85000"/>
                  </a:schemeClr>
                </a:solidFill>
                <a:latin typeface="Consolas" panose="020B0609020204030204" pitchFamily="49" charset="0"/>
              </a:rPr>
              <a:t>  </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sz="2200" b="0" i="0" u="none" strike="noStrike" cap="none" normalizeH="0" baseline="0" dirty="0" err="1">
                <a:ln>
                  <a:noFill/>
                </a:ln>
                <a:solidFill>
                  <a:schemeClr val="bg1">
                    <a:lumMod val="85000"/>
                  </a:schemeClr>
                </a:solidFill>
                <a:effectLst/>
                <a:latin typeface="Consolas" panose="020B0609020204030204" pitchFamily="49" charset="0"/>
              </a:rPr>
              <a:t>OwnerEmailAddress</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bg1">
                    <a:lumMod val="85000"/>
                  </a:schemeClr>
                </a:solidFill>
                <a:latin typeface="Consolas" panose="020B0609020204030204" pitchFamily="49" charset="0"/>
              </a:rPr>
              <a:t>  </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public string Title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bg1">
                    <a:lumMod val="85000"/>
                  </a:schemeClr>
                </a:solidFill>
                <a:latin typeface="Consolas" panose="020B0609020204030204" pitchFamily="49" charset="0"/>
              </a:rPr>
              <a:t>  </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public string Abstract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bg1">
                    <a:lumMod val="85000"/>
                  </a:schemeClr>
                </a:solidFill>
                <a:latin typeface="Consolas" panose="020B0609020204030204" pitchFamily="49" charset="0"/>
              </a:rPr>
              <a:t>  </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sz="2200" b="0" i="0" u="none" strike="noStrike" cap="none" normalizeH="0" baseline="0" dirty="0" err="1">
                <a:ln>
                  <a:noFill/>
                </a:ln>
                <a:solidFill>
                  <a:schemeClr val="bg1">
                    <a:lumMod val="85000"/>
                  </a:schemeClr>
                </a:solidFill>
                <a:effectLst/>
                <a:latin typeface="Consolas" panose="020B0609020204030204" pitchFamily="49" charset="0"/>
              </a:rPr>
              <a:t>ElevatorPitcch</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bg1">
                    <a:lumMod val="85000"/>
                  </a:schemeClr>
                </a:solidFill>
                <a:latin typeface="Consolas" panose="020B0609020204030204" pitchFamily="49" charset="0"/>
              </a:rPr>
              <a:t>  </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sz="2200" b="0" i="0" u="none" strike="noStrike" cap="none" normalizeH="0" baseline="0" dirty="0" err="1">
                <a:ln>
                  <a:noFill/>
                </a:ln>
                <a:solidFill>
                  <a:schemeClr val="bg1">
                    <a:lumMod val="85000"/>
                  </a:schemeClr>
                </a:solidFill>
                <a:effectLst/>
                <a:latin typeface="Consolas" panose="020B0609020204030204" pitchFamily="49" charset="0"/>
              </a:rPr>
              <a:t>ImportantDetails</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bg1">
                    <a:lumMod val="85000"/>
                  </a:schemeClr>
                </a:solidFill>
                <a:latin typeface="Consolas" panose="020B0609020204030204" pitchFamily="49" charset="0"/>
              </a:rPr>
              <a:t>  </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sz="2200" b="0" i="0" u="none" strike="noStrike" cap="none" normalizeH="0" baseline="0" dirty="0" err="1">
                <a:ln>
                  <a:noFill/>
                </a:ln>
                <a:solidFill>
                  <a:schemeClr val="bg1">
                    <a:lumMod val="85000"/>
                  </a:schemeClr>
                </a:solidFill>
                <a:effectLst/>
                <a:latin typeface="Consolas" panose="020B0609020204030204" pitchFamily="49" charset="0"/>
              </a:rPr>
              <a:t>LanguageCode</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bg1">
                    <a:lumMod val="85000"/>
                  </a:schemeClr>
                </a:solidFill>
                <a:latin typeface="Consolas" panose="020B0609020204030204" pitchFamily="49" charset="0"/>
              </a:rPr>
              <a:t>  </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sz="2200" b="0" i="0" u="none" strike="noStrike" cap="none" normalizeH="0" baseline="0" dirty="0" err="1">
                <a:ln>
                  <a:noFill/>
                </a:ln>
                <a:solidFill>
                  <a:schemeClr val="bg1">
                    <a:lumMod val="85000"/>
                  </a:schemeClr>
                </a:solidFill>
                <a:effectLst/>
                <a:latin typeface="Consolas" panose="020B0609020204030204" pitchFamily="49" charset="0"/>
              </a:rPr>
              <a:t>Langauge</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bg1">
                    <a:lumMod val="85000"/>
                  </a:schemeClr>
                </a:solidFill>
                <a:latin typeface="Consolas" panose="020B0609020204030204" pitchFamily="49" charset="0"/>
              </a:rPr>
              <a:t>  </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public </a:t>
            </a:r>
            <a:r>
              <a:rPr kumimoji="0" lang="en-US" altLang="en-US" sz="2200" b="0" i="0" u="none" strike="noStrike" cap="none" normalizeH="0" baseline="0" dirty="0" err="1">
                <a:ln>
                  <a:noFill/>
                </a:ln>
                <a:solidFill>
                  <a:schemeClr val="bg1">
                    <a:lumMod val="85000"/>
                  </a:schemeClr>
                </a:solidFill>
                <a:effectLst/>
                <a:latin typeface="Consolas" panose="020B0609020204030204" pitchFamily="49" charset="0"/>
              </a:rPr>
              <a:t>LearningObjective</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2200" b="0" i="0" u="none" strike="noStrike" cap="none" normalizeH="0" baseline="0" dirty="0" err="1">
                <a:ln>
                  <a:noFill/>
                </a:ln>
                <a:solidFill>
                  <a:schemeClr val="bg1">
                    <a:lumMod val="85000"/>
                  </a:schemeClr>
                </a:solidFill>
                <a:effectLst/>
                <a:latin typeface="Consolas" panose="020B0609020204030204" pitchFamily="49" charset="0"/>
              </a:rPr>
              <a:t>LearningObjectives</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bg1">
                    <a:lumMod val="85000"/>
                  </a:schemeClr>
                </a:solidFill>
                <a:latin typeface="Consolas" panose="020B0609020204030204" pitchFamily="49" charset="0"/>
              </a:rPr>
              <a:t>  </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public Tag[] Tags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bg1">
                    <a:lumMod val="85000"/>
                  </a:schemeClr>
                </a:solidFill>
                <a:latin typeface="Consolas" panose="020B0609020204030204" pitchFamily="49" charset="0"/>
              </a:rPr>
              <a:t>  </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public </a:t>
            </a:r>
            <a:r>
              <a:rPr kumimoji="0" lang="en-US" altLang="en-US" sz="2200" b="0" i="0" u="none" strike="noStrike" cap="none" normalizeH="0" baseline="0" dirty="0" err="1">
                <a:ln>
                  <a:noFill/>
                </a:ln>
                <a:solidFill>
                  <a:schemeClr val="bg1">
                    <a:lumMod val="85000"/>
                  </a:schemeClr>
                </a:solidFill>
                <a:effectLst/>
                <a:latin typeface="Consolas" panose="020B0609020204030204" pitchFamily="49" charset="0"/>
              </a:rPr>
              <a:t>PresentationType</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2200" b="0" i="0" u="none" strike="noStrike" cap="none" normalizeH="0" baseline="0" dirty="0" err="1">
                <a:ln>
                  <a:noFill/>
                </a:ln>
                <a:solidFill>
                  <a:schemeClr val="bg1">
                    <a:lumMod val="85000"/>
                  </a:schemeClr>
                </a:solidFill>
                <a:effectLst/>
                <a:latin typeface="Consolas" panose="020B0609020204030204" pitchFamily="49" charset="0"/>
              </a:rPr>
              <a:t>PresentationTypes</a:t>
            </a: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2200" b="0" i="0" u="none" strike="noStrike" cap="none" normalizeH="0" baseline="0" dirty="0">
              <a:ln>
                <a:noFill/>
              </a:ln>
              <a:solidFill>
                <a:schemeClr val="bg1">
                  <a:lumMod val="85000"/>
                </a:schemeClr>
              </a:solidFill>
              <a:effectLst/>
              <a:latin typeface="Arial" panose="020B0604020202020204" pitchFamily="34" charset="0"/>
            </a:endParaRPr>
          </a:p>
        </p:txBody>
      </p:sp>
      <p:sp>
        <p:nvSpPr>
          <p:cNvPr id="5" name="Rectangle 4">
            <a:extLst>
              <a:ext uri="{FF2B5EF4-FFF2-40B4-BE49-F238E27FC236}">
                <a16:creationId xmlns:a16="http://schemas.microsoft.com/office/drawing/2014/main" id="{5CB93573-746C-4C7E-A4F1-304D0B143520}"/>
              </a:ext>
            </a:extLst>
          </p:cNvPr>
          <p:cNvSpPr/>
          <p:nvPr/>
        </p:nvSpPr>
        <p:spPr bwMode="auto">
          <a:xfrm>
            <a:off x="0" y="6709468"/>
            <a:ext cx="12192000" cy="1171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742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SQL API – How: Insert</a:t>
            </a:r>
          </a:p>
        </p:txBody>
      </p:sp>
      <p:sp>
        <p:nvSpPr>
          <p:cNvPr id="4" name="Rectangle 1">
            <a:extLst>
              <a:ext uri="{FF2B5EF4-FFF2-40B4-BE49-F238E27FC236}">
                <a16:creationId xmlns:a16="http://schemas.microsoft.com/office/drawing/2014/main" id="{E72D3643-ADDC-45FC-9236-B7CE97BFE445}"/>
              </a:ext>
            </a:extLst>
          </p:cNvPr>
          <p:cNvSpPr>
            <a:spLocks noChangeArrowheads="1"/>
          </p:cNvSpPr>
          <p:nvPr/>
        </p:nvSpPr>
        <p:spPr bwMode="auto">
          <a:xfrm>
            <a:off x="588264" y="1102578"/>
            <a:ext cx="11023166" cy="57554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private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async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Task</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AddPresentation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ExistingPresentation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existingPresentation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2B91AF"/>
                </a:solidFill>
                <a:effectLst/>
                <a:latin typeface="Consolas" panose="020B0609020204030204" pitchFamily="49" charset="0"/>
              </a:rPr>
              <a:t>Generate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existingPresentation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try</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ItemResponse</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6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await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this</a:t>
            </a:r>
            <a:r>
              <a:rPr kumimoji="0" lang="en-US" altLang="en-US" sz="1600" b="0" i="0" u="none" strike="noStrike" cap="none" normalizeH="0" baseline="0" dirty="0" err="1">
                <a:ln>
                  <a:noFill/>
                </a:ln>
                <a:solidFill>
                  <a:srgbClr val="000000"/>
                </a:solidFill>
                <a:effectLst/>
                <a:latin typeface="Consolas" panose="020B0609020204030204" pitchFamily="49" charset="0"/>
              </a:rPr>
              <a:t>.container.</a:t>
            </a:r>
            <a:r>
              <a:rPr kumimoji="0" lang="en-US" altLang="en-US" sz="1600" b="0" i="0" u="none" strike="noStrike" cap="none" normalizeH="0" baseline="0" dirty="0" err="1">
                <a:ln>
                  <a:noFill/>
                </a:ln>
                <a:solidFill>
                  <a:srgbClr val="74531F"/>
                </a:solidFill>
                <a:effectLst/>
                <a:latin typeface="Consolas" panose="020B0609020204030204" pitchFamily="49" charset="0"/>
              </a:rPr>
              <a:t>ReadItemAsync</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err="1">
                <a:ln>
                  <a:noFill/>
                </a:ln>
                <a:solidFill>
                  <a:srgbClr val="000000"/>
                </a:solidFill>
                <a:effectLst/>
                <a:latin typeface="Consolas" panose="020B0609020204030204" pitchFamily="49" charset="0"/>
              </a:rPr>
              <a:t>.Id</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PartitionKey</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"Item in database with id: {0} already exists</a:t>
            </a:r>
            <a:r>
              <a:rPr kumimoji="0" lang="en-US" altLang="en-US" sz="1600" b="0" i="0" u="none" strike="noStrike" cap="none" normalizeH="0" baseline="0" dirty="0">
                <a:ln>
                  <a:noFill/>
                </a:ln>
                <a:solidFill>
                  <a:srgbClr val="B776FB"/>
                </a:solidFill>
                <a:effectLst/>
                <a:latin typeface="Consolas" panose="020B0609020204030204" pitchFamily="49" charset="0"/>
              </a:rPr>
              <a:t>\n</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600" b="0" i="0" u="none" strike="noStrike" cap="none" normalizeH="0" baseline="0" dirty="0" err="1">
                <a:ln>
                  <a:noFill/>
                </a:ln>
                <a:solidFill>
                  <a:srgbClr val="000000"/>
                </a:solidFill>
                <a:effectLst/>
                <a:latin typeface="Consolas" panose="020B0609020204030204" pitchFamily="49" charset="0"/>
              </a:rPr>
              <a:t>.Resource.Id</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catch</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CosmosException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1F377F"/>
                </a:solidFill>
                <a:effectLst/>
                <a:latin typeface="Consolas" panose="020B0609020204030204" pitchFamily="49" charset="0"/>
              </a:rPr>
              <a:t>ex</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when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ex</a:t>
            </a:r>
            <a:r>
              <a:rPr kumimoji="0" lang="en-US" altLang="en-US" sz="1600" b="0" i="0" u="none" strike="noStrike" cap="none" normalizeH="0" baseline="0" dirty="0" err="1">
                <a:ln>
                  <a:noFill/>
                </a:ln>
                <a:solidFill>
                  <a:srgbClr val="000000"/>
                </a:solidFill>
                <a:effectLst/>
                <a:latin typeface="Consolas" panose="020B0609020204030204" pitchFamily="49" charset="0"/>
              </a:rPr>
              <a:t>.StatusCode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2B91AF"/>
                </a:solidFill>
                <a:effectLst/>
                <a:latin typeface="Consolas" panose="020B0609020204030204" pitchFamily="49" charset="0"/>
              </a:rPr>
              <a:t>HttpStatusCode</a:t>
            </a:r>
            <a:r>
              <a:rPr kumimoji="0" lang="en-US" altLang="en-US" sz="1600" b="0" i="0" u="none" strike="noStrike" cap="none" normalizeH="0" baseline="0" dirty="0" err="1">
                <a:ln>
                  <a:noFill/>
                </a:ln>
                <a:solidFill>
                  <a:srgbClr val="000000"/>
                </a:solidFill>
                <a:effectLst/>
                <a:latin typeface="Consolas" panose="020B0609020204030204" pitchFamily="49" charset="0"/>
              </a:rPr>
              <a:t>.NotFound</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ItemResponse</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await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this</a:t>
            </a:r>
            <a:r>
              <a:rPr kumimoji="0" lang="en-US" altLang="en-US" sz="1600" b="0" i="0" u="none" strike="noStrike" cap="none" normalizeH="0" baseline="0" dirty="0" err="1">
                <a:ln>
                  <a:noFill/>
                </a:ln>
                <a:solidFill>
                  <a:srgbClr val="000000"/>
                </a:solidFill>
                <a:effectLst/>
                <a:latin typeface="Consolas" panose="020B0609020204030204" pitchFamily="49" charset="0"/>
              </a:rPr>
              <a:t>.container.</a:t>
            </a:r>
            <a:r>
              <a:rPr kumimoji="0" lang="en-US" altLang="en-US" sz="1600" b="0" i="0" u="none" strike="noStrike" cap="none" normalizeH="0" baseline="0" dirty="0" err="1">
                <a:ln>
                  <a:noFill/>
                </a:ln>
                <a:solidFill>
                  <a:srgbClr val="74531F"/>
                </a:solidFill>
                <a:effectLst/>
                <a:latin typeface="Consolas" panose="020B0609020204030204" pitchFamily="49" charset="0"/>
              </a:rPr>
              <a:t>CreateItemAsync</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PartitionKey</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B91AF"/>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"Created item with id: {0} Using {1} </a:t>
            </a:r>
            <a:r>
              <a:rPr kumimoji="0" lang="en-US" altLang="en-US" sz="1600" b="0" i="0" u="none" strike="noStrike" cap="none" normalizeH="0" baseline="0" dirty="0" err="1">
                <a:ln>
                  <a:noFill/>
                </a:ln>
                <a:solidFill>
                  <a:srgbClr val="A31515"/>
                </a:solidFill>
                <a:effectLst/>
                <a:latin typeface="Consolas" panose="020B0609020204030204" pitchFamily="49" charset="0"/>
              </a:rPr>
              <a:t>RUs.</a:t>
            </a:r>
            <a:r>
              <a:rPr kumimoji="0" lang="en-US" altLang="en-US" sz="1600" b="0" i="0" u="none" strike="noStrike" cap="none" normalizeH="0" baseline="0" dirty="0">
                <a:ln>
                  <a:noFill/>
                </a:ln>
                <a:solidFill>
                  <a:srgbClr val="B776FB"/>
                </a:solidFill>
                <a:effectLst/>
                <a:latin typeface="Consolas" panose="020B0609020204030204" pitchFamily="49" charset="0"/>
              </a:rPr>
              <a:t>\n</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600" b="0" i="0" u="none" strike="noStrike" cap="none" normalizeH="0" baseline="0" dirty="0" err="1">
                <a:ln>
                  <a:noFill/>
                </a:ln>
                <a:solidFill>
                  <a:srgbClr val="000000"/>
                </a:solidFill>
                <a:effectLst/>
                <a:latin typeface="Consolas" panose="020B0609020204030204" pitchFamily="49" charset="0"/>
              </a:rPr>
              <a:t>.Resource.Id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6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161690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SQL API – How: Insert</a:t>
            </a:r>
          </a:p>
        </p:txBody>
      </p:sp>
      <p:sp>
        <p:nvSpPr>
          <p:cNvPr id="4" name="Rectangle 1">
            <a:extLst>
              <a:ext uri="{FF2B5EF4-FFF2-40B4-BE49-F238E27FC236}">
                <a16:creationId xmlns:a16="http://schemas.microsoft.com/office/drawing/2014/main" id="{E72D3643-ADDC-45FC-9236-B7CE97BFE445}"/>
              </a:ext>
            </a:extLst>
          </p:cNvPr>
          <p:cNvSpPr>
            <a:spLocks noChangeArrowheads="1"/>
          </p:cNvSpPr>
          <p:nvPr/>
        </p:nvSpPr>
        <p:spPr bwMode="auto">
          <a:xfrm>
            <a:off x="585217" y="1102579"/>
            <a:ext cx="11023166" cy="63709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AddPresentation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Presentation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Generate.Presentation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Consolas" panose="020B0609020204030204" pitchFamily="49" charset="0"/>
              </a:rPr>
              <a:t>  </a:t>
            </a:r>
            <a:r>
              <a:rPr kumimoji="0" lang="en-US" altLang="en-US" sz="2100" b="0" i="0" u="none" strike="noStrike" cap="none" normalizeH="0" baseline="0" dirty="0">
                <a:ln>
                  <a:noFill/>
                </a:ln>
                <a:solidFill>
                  <a:srgbClr val="8F08C4"/>
                </a:solidFill>
                <a:effectLst/>
                <a:latin typeface="Consolas" panose="020B0609020204030204" pitchFamily="49" charset="0"/>
              </a:rPr>
              <a:t>try</a:t>
            </a:r>
            <a:endParaRPr kumimoji="0" lang="en-US" altLang="en-US" sz="21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dirty="0">
                <a:solidFill>
                  <a:srgbClr val="000000"/>
                </a:solidFill>
                <a:latin typeface="Consolas" panose="020B0609020204030204" pitchFamily="49" charset="0"/>
              </a:rPr>
              <a:t>  </a:t>
            </a:r>
            <a:r>
              <a:rPr kumimoji="0" lang="en-US" altLang="en-US" sz="21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dirty="0">
                <a:solidFill>
                  <a:srgbClr val="000000"/>
                </a:solidFill>
                <a:latin typeface="Consolas" panose="020B0609020204030204" pitchFamily="49" charset="0"/>
              </a:rPr>
              <a:t>    </a:t>
            </a:r>
            <a:r>
              <a:rPr kumimoji="0" lang="en-US" altLang="en-US" sz="2100" b="0" i="0" u="none" strike="noStrike" cap="none" normalizeH="0" baseline="0" dirty="0" err="1">
                <a:ln>
                  <a:noFill/>
                </a:ln>
                <a:solidFill>
                  <a:srgbClr val="2B91AF"/>
                </a:solidFill>
                <a:effectLst/>
                <a:latin typeface="Consolas" panose="020B0609020204030204" pitchFamily="49" charset="0"/>
              </a:rPr>
              <a:t>ItemResponse</a:t>
            </a:r>
            <a:r>
              <a:rPr kumimoji="0" lang="en-US" altLang="en-US" sz="2100" b="0" i="0" u="none" strike="noStrike" cap="none" normalizeH="0" baseline="0" dirty="0">
                <a:ln>
                  <a:noFill/>
                </a:ln>
                <a:solidFill>
                  <a:srgbClr val="000000"/>
                </a:solidFill>
                <a:effectLst/>
                <a:latin typeface="Consolas" panose="020B0609020204030204" pitchFamily="49" charset="0"/>
              </a:rPr>
              <a:t>&lt;</a:t>
            </a:r>
            <a:r>
              <a:rPr kumimoji="0" lang="en-US" altLang="en-US" sz="2100" b="0" i="0" u="none" strike="noStrike" cap="none" normalizeH="0" baseline="0" dirty="0">
                <a:ln>
                  <a:noFill/>
                </a:ln>
                <a:solidFill>
                  <a:srgbClr val="2B91AF"/>
                </a:solidFill>
                <a:effectLst/>
                <a:latin typeface="Consolas" panose="020B0609020204030204" pitchFamily="49" charset="0"/>
              </a:rPr>
              <a:t>Presentation</a:t>
            </a:r>
            <a:r>
              <a:rPr kumimoji="0" lang="en-US" altLang="en-US" sz="2100" b="0" i="0" u="none" strike="noStrike" cap="none" normalizeH="0" baseline="0" dirty="0">
                <a:ln>
                  <a:noFill/>
                </a:ln>
                <a:solidFill>
                  <a:srgbClr val="000000"/>
                </a:solidFill>
                <a:effectLst/>
                <a:latin typeface="Consolas" panose="020B0609020204030204" pitchFamily="49" charset="0"/>
              </a:rPr>
              <a:t>&gt; </a:t>
            </a:r>
            <a:r>
              <a:rPr kumimoji="0" lang="en-US" altLang="en-US" sz="21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21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dirty="0">
                <a:solidFill>
                  <a:srgbClr val="000000"/>
                </a:solidFill>
                <a:latin typeface="Consolas" panose="020B0609020204030204" pitchFamily="49" charset="0"/>
              </a:rPr>
              <a:t>        </a:t>
            </a:r>
            <a:r>
              <a:rPr kumimoji="0" lang="en-US" altLang="en-US" sz="2100" b="0" i="0" u="none" strike="noStrike" cap="none" normalizeH="0" baseline="0" dirty="0">
                <a:ln>
                  <a:noFill/>
                </a:ln>
                <a:solidFill>
                  <a:srgbClr val="0000FF"/>
                </a:solidFill>
                <a:effectLst/>
                <a:latin typeface="Consolas" panose="020B0609020204030204" pitchFamily="49" charset="0"/>
              </a:rPr>
              <a:t>await</a:t>
            </a:r>
            <a:r>
              <a:rPr kumimoji="0" lang="en-US" altLang="en-US" sz="2100" b="0" i="0" u="none" strike="noStrike" cap="none" normalizeH="0" baseline="0" dirty="0">
                <a:ln>
                  <a:noFill/>
                </a:ln>
                <a:solidFill>
                  <a:srgbClr val="000000"/>
                </a:solidFill>
                <a:effectLst/>
                <a:latin typeface="Consolas" panose="020B0609020204030204" pitchFamily="49" charset="0"/>
              </a:rPr>
              <a:t> </a:t>
            </a:r>
            <a:r>
              <a:rPr kumimoji="0" lang="en-US" altLang="en-US" sz="2100" b="0" i="0" u="none" strike="noStrike" cap="none" normalizeH="0" baseline="0" dirty="0" err="1">
                <a:ln>
                  <a:noFill/>
                </a:ln>
                <a:solidFill>
                  <a:srgbClr val="0000FF"/>
                </a:solidFill>
                <a:effectLst/>
                <a:latin typeface="Consolas" panose="020B0609020204030204" pitchFamily="49" charset="0"/>
              </a:rPr>
              <a:t>this</a:t>
            </a:r>
            <a:r>
              <a:rPr kumimoji="0" lang="en-US" altLang="en-US" sz="2100" b="0" i="0" u="none" strike="noStrike" cap="none" normalizeH="0" baseline="0" dirty="0" err="1">
                <a:ln>
                  <a:noFill/>
                </a:ln>
                <a:solidFill>
                  <a:srgbClr val="000000"/>
                </a:solidFill>
                <a:effectLst/>
                <a:latin typeface="Consolas" panose="020B0609020204030204" pitchFamily="49" charset="0"/>
              </a:rPr>
              <a:t>.container.</a:t>
            </a:r>
            <a:r>
              <a:rPr kumimoji="0" lang="en-US" altLang="en-US" sz="2100" b="0" i="0" u="none" strike="noStrike" cap="none" normalizeH="0" baseline="0" dirty="0" err="1">
                <a:ln>
                  <a:noFill/>
                </a:ln>
                <a:solidFill>
                  <a:srgbClr val="74531F"/>
                </a:solidFill>
                <a:effectLst/>
                <a:latin typeface="Consolas" panose="020B0609020204030204" pitchFamily="49" charset="0"/>
              </a:rPr>
              <a:t>ReadItemAsync</a:t>
            </a:r>
            <a:r>
              <a:rPr kumimoji="0" lang="en-US" altLang="en-US" sz="2100" b="0" i="0" u="none" strike="noStrike" cap="none" normalizeH="0" baseline="0" dirty="0">
                <a:ln>
                  <a:noFill/>
                </a:ln>
                <a:solidFill>
                  <a:srgbClr val="000000"/>
                </a:solidFill>
                <a:effectLst/>
                <a:latin typeface="Consolas" panose="020B0609020204030204" pitchFamily="49" charset="0"/>
              </a:rPr>
              <a:t>&lt;</a:t>
            </a:r>
            <a:r>
              <a:rPr kumimoji="0" lang="en-US" altLang="en-US" sz="2100" b="0" i="0" u="none" strike="noStrike" cap="none" normalizeH="0" baseline="0" dirty="0">
                <a:ln>
                  <a:noFill/>
                </a:ln>
                <a:solidFill>
                  <a:srgbClr val="2B91AF"/>
                </a:solidFill>
                <a:effectLst/>
                <a:latin typeface="Consolas" panose="020B0609020204030204" pitchFamily="49" charset="0"/>
              </a:rPr>
              <a:t>Presentation</a:t>
            </a:r>
            <a:r>
              <a:rPr kumimoji="0" lang="en-US" altLang="en-US" sz="2100" b="0" i="0" u="none" strike="noStrike" cap="none" normalizeH="0" baseline="0" dirty="0">
                <a:ln>
                  <a:noFill/>
                </a:ln>
                <a:solidFill>
                  <a:srgbClr val="000000"/>
                </a:solidFill>
                <a:effectLst/>
                <a:latin typeface="Consolas" panose="020B0609020204030204" pitchFamily="49" charset="0"/>
              </a:rPr>
              <a:t>&gt;(</a:t>
            </a:r>
            <a:r>
              <a:rPr kumimoji="0" lang="en-US" altLang="en-US" sz="21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2100" b="0" i="0" u="none" strike="noStrike" cap="none" normalizeH="0" baseline="0" dirty="0" err="1">
                <a:ln>
                  <a:noFill/>
                </a:ln>
                <a:solidFill>
                  <a:srgbClr val="000000"/>
                </a:solidFill>
                <a:effectLst/>
                <a:latin typeface="Consolas" panose="020B0609020204030204" pitchFamily="49" charset="0"/>
              </a:rPr>
              <a:t>.Id</a:t>
            </a:r>
            <a:r>
              <a:rPr kumimoji="0" lang="en-US" altLang="en-US" sz="21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dirty="0">
                <a:solidFill>
                  <a:srgbClr val="000000"/>
                </a:solidFill>
                <a:latin typeface="Consolas" panose="020B0609020204030204" pitchFamily="49" charset="0"/>
              </a:rPr>
              <a:t>        </a:t>
            </a:r>
            <a:r>
              <a:rPr kumimoji="0" lang="en-US" altLang="en-US" sz="2100" b="0" i="0" u="none" strike="noStrike" cap="none" normalizeH="0" baseline="0" dirty="0">
                <a:ln>
                  <a:noFill/>
                </a:ln>
                <a:solidFill>
                  <a:srgbClr val="0000FF"/>
                </a:solidFill>
                <a:effectLst/>
                <a:latin typeface="Consolas" panose="020B0609020204030204" pitchFamily="49" charset="0"/>
              </a:rPr>
              <a:t>new</a:t>
            </a:r>
            <a:r>
              <a:rPr kumimoji="0" lang="en-US" altLang="en-US" sz="2100" b="0" i="0" u="none" strike="noStrike" cap="none" normalizeH="0" baseline="0" dirty="0">
                <a:ln>
                  <a:noFill/>
                </a:ln>
                <a:solidFill>
                  <a:srgbClr val="000000"/>
                </a:solidFill>
                <a:effectLst/>
                <a:latin typeface="Consolas" panose="020B0609020204030204" pitchFamily="49" charset="0"/>
              </a:rPr>
              <a:t> </a:t>
            </a:r>
            <a:r>
              <a:rPr kumimoji="0" lang="en-US" altLang="en-US" sz="2100" b="0" i="0" u="none" strike="noStrike" cap="none" normalizeH="0" baseline="0" dirty="0" err="1">
                <a:ln>
                  <a:noFill/>
                </a:ln>
                <a:solidFill>
                  <a:srgbClr val="2B91AF"/>
                </a:solidFill>
                <a:effectLst/>
                <a:latin typeface="Consolas" panose="020B0609020204030204" pitchFamily="49" charset="0"/>
              </a:rPr>
              <a:t>PartitionKey</a:t>
            </a:r>
            <a:r>
              <a:rPr kumimoji="0" lang="en-US" altLang="en-US" sz="2100" b="0" i="0" u="none" strike="noStrike" cap="none" normalizeH="0" baseline="0" dirty="0">
                <a:ln>
                  <a:noFill/>
                </a:ln>
                <a:solidFill>
                  <a:srgbClr val="000000"/>
                </a:solidFill>
                <a:effectLst/>
                <a:latin typeface="Consolas" panose="020B0609020204030204" pitchFamily="49" charset="0"/>
              </a:rPr>
              <a:t>(</a:t>
            </a:r>
            <a:r>
              <a:rPr kumimoji="0" lang="en-US" altLang="en-US" sz="21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21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21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dirty="0">
                <a:solidFill>
                  <a:srgbClr val="000000"/>
                </a:solidFill>
                <a:latin typeface="Consolas" panose="020B0609020204030204" pitchFamily="49" charset="0"/>
              </a:rPr>
              <a:t>    </a:t>
            </a:r>
            <a:r>
              <a:rPr kumimoji="0" lang="en-US" altLang="en-US" sz="2100" b="0" i="0" u="none" strike="noStrike" cap="none" normalizeH="0" baseline="0" dirty="0" err="1">
                <a:ln>
                  <a:noFill/>
                </a:ln>
                <a:solidFill>
                  <a:srgbClr val="2B91AF"/>
                </a:solidFill>
                <a:effectLst/>
                <a:latin typeface="Consolas" panose="020B0609020204030204" pitchFamily="49" charset="0"/>
              </a:rPr>
              <a:t>Console</a:t>
            </a:r>
            <a:r>
              <a:rPr kumimoji="0" lang="en-US" altLang="en-US" sz="2100" b="0" i="0" u="none" strike="noStrike" cap="none" normalizeH="0" baseline="0" dirty="0" err="1">
                <a:ln>
                  <a:noFill/>
                </a:ln>
                <a:solidFill>
                  <a:srgbClr val="000000"/>
                </a:solidFill>
                <a:effectLst/>
                <a:latin typeface="Consolas" panose="020B0609020204030204" pitchFamily="49" charset="0"/>
              </a:rPr>
              <a:t>.</a:t>
            </a:r>
            <a:r>
              <a:rPr kumimoji="0" lang="en-US" altLang="en-US" sz="2100" b="0" i="0" u="none" strike="noStrike" cap="none" normalizeH="0" baseline="0" dirty="0" err="1">
                <a:ln>
                  <a:noFill/>
                </a:ln>
                <a:solidFill>
                  <a:srgbClr val="74531F"/>
                </a:solidFill>
                <a:effectLst/>
                <a:latin typeface="Consolas" panose="020B0609020204030204" pitchFamily="49" charset="0"/>
              </a:rPr>
              <a:t>WriteLine</a:t>
            </a:r>
            <a:r>
              <a:rPr kumimoji="0" lang="en-US" altLang="en-US" sz="2100" b="0" i="0" u="none" strike="noStrike" cap="none" normalizeH="0" baseline="0" dirty="0">
                <a:ln>
                  <a:noFill/>
                </a:ln>
                <a:solidFill>
                  <a:srgbClr val="000000"/>
                </a:solidFill>
                <a:effectLst/>
                <a:latin typeface="Consolas" panose="020B0609020204030204" pitchFamily="49" charset="0"/>
              </a:rPr>
              <a:t>(</a:t>
            </a:r>
            <a:r>
              <a:rPr kumimoji="0" lang="en-US" altLang="en-US" sz="2100" b="0" i="0" u="none" strike="noStrike" cap="none" normalizeH="0" baseline="0" dirty="0">
                <a:ln>
                  <a:noFill/>
                </a:ln>
                <a:solidFill>
                  <a:srgbClr val="A31515"/>
                </a:solidFill>
                <a:effectLst/>
                <a:latin typeface="Consolas" panose="020B0609020204030204" pitchFamily="49" charset="0"/>
              </a:rPr>
              <a:t>"Item in database with id: {0} already exists</a:t>
            </a:r>
            <a:r>
              <a:rPr kumimoji="0" lang="en-US" altLang="en-US" sz="2100" b="0" i="0" u="none" strike="noStrike" cap="none" normalizeH="0" baseline="0" dirty="0">
                <a:ln>
                  <a:noFill/>
                </a:ln>
                <a:solidFill>
                  <a:srgbClr val="B776FB"/>
                </a:solidFill>
                <a:effectLst/>
                <a:latin typeface="Consolas" panose="020B0609020204030204" pitchFamily="49" charset="0"/>
              </a:rPr>
              <a:t>\n</a:t>
            </a:r>
            <a:r>
              <a:rPr kumimoji="0" lang="en-US" altLang="en-US" sz="2100" b="0" i="0" u="none" strike="noStrike" cap="none" normalizeH="0" baseline="0" dirty="0">
                <a:ln>
                  <a:noFill/>
                </a:ln>
                <a:solidFill>
                  <a:srgbClr val="A31515"/>
                </a:solidFill>
                <a:effectLst/>
                <a:latin typeface="Consolas" panose="020B0609020204030204" pitchFamily="49" charset="0"/>
              </a:rPr>
              <a:t>"</a:t>
            </a:r>
            <a:r>
              <a:rPr kumimoji="0" lang="en-US" altLang="en-US" sz="21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dirty="0">
                <a:solidFill>
                  <a:srgbClr val="000000"/>
                </a:solidFill>
                <a:latin typeface="Consolas" panose="020B0609020204030204" pitchFamily="49" charset="0"/>
              </a:rPr>
              <a:t>        </a:t>
            </a:r>
            <a:r>
              <a:rPr kumimoji="0" lang="en-US" altLang="en-US" sz="21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2100" b="0" i="0" u="none" strike="noStrike" cap="none" normalizeH="0" baseline="0" dirty="0" err="1">
                <a:ln>
                  <a:noFill/>
                </a:ln>
                <a:solidFill>
                  <a:srgbClr val="000000"/>
                </a:solidFill>
                <a:effectLst/>
                <a:latin typeface="Consolas" panose="020B0609020204030204" pitchFamily="49" charset="0"/>
              </a:rPr>
              <a:t>.Resource.Id</a:t>
            </a:r>
            <a:r>
              <a:rPr kumimoji="0" lang="en-US" altLang="en-US" sz="21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dirty="0">
                <a:solidFill>
                  <a:srgbClr val="000000"/>
                </a:solidFill>
                <a:latin typeface="Consolas" panose="020B0609020204030204" pitchFamily="49" charset="0"/>
              </a:rPr>
              <a:t>  </a:t>
            </a:r>
            <a:r>
              <a:rPr kumimoji="0" lang="en-US" altLang="en-US" sz="21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catch</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CosmosException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ex) when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ex.StatusCode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HttpStatusCode.NotFound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ItemResponse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await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this.container.CreateItemAsync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new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presentation.OwnerEmailAddress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("Created item with id: {0} Using {1}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RUs.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presentationResponse.Resource.Id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presentationResponse.RequestCharge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endParaRPr kumimoji="0" lang="en-US" altLang="en-US" sz="16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p:txBody>
      </p:sp>
    </p:spTree>
    <p:extLst>
      <p:ext uri="{BB962C8B-B14F-4D97-AF65-F5344CB8AC3E}">
        <p14:creationId xmlns:p14="http://schemas.microsoft.com/office/powerpoint/2010/main" val="94953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SQL API – How: Insert</a:t>
            </a:r>
          </a:p>
        </p:txBody>
      </p:sp>
      <p:sp>
        <p:nvSpPr>
          <p:cNvPr id="4" name="Rectangle 1">
            <a:extLst>
              <a:ext uri="{FF2B5EF4-FFF2-40B4-BE49-F238E27FC236}">
                <a16:creationId xmlns:a16="http://schemas.microsoft.com/office/drawing/2014/main" id="{E72D3643-ADDC-45FC-9236-B7CE97BFE445}"/>
              </a:ext>
            </a:extLst>
          </p:cNvPr>
          <p:cNvSpPr>
            <a:spLocks noChangeArrowheads="1"/>
          </p:cNvSpPr>
          <p:nvPr/>
        </p:nvSpPr>
        <p:spPr bwMode="auto">
          <a:xfrm>
            <a:off x="585217" y="1102579"/>
            <a:ext cx="11023166" cy="63709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AddPresentation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Presentation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Generate.Presentation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ItemResponse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await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this.container.ReadItemAsync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presentation.Id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new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presentation.OwnerEmailAddress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("Item in database with id: {0} already exists\n",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presentationResponse.Resource.Id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8F08C4"/>
                </a:solidFill>
                <a:effectLst/>
                <a:latin typeface="Consolas" panose="020B0609020204030204" pitchFamily="49" charset="0"/>
              </a:rPr>
              <a:t>catch</a:t>
            </a:r>
            <a:endParaRPr kumimoji="0" lang="en-US"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CosmosException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1F377F"/>
                </a:solidFill>
                <a:effectLst/>
                <a:latin typeface="Consolas" panose="020B0609020204030204" pitchFamily="49" charset="0"/>
              </a:rPr>
              <a:t>ex</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8F08C4"/>
                </a:solidFill>
                <a:effectLst/>
                <a:latin typeface="Consolas" panose="020B0609020204030204" pitchFamily="49" charset="0"/>
              </a:rPr>
              <a:t>when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ex</a:t>
            </a:r>
            <a:r>
              <a:rPr kumimoji="0" lang="en-US" altLang="en-US" sz="2000" b="0" i="0" u="none" strike="noStrike" cap="none" normalizeH="0" baseline="0" dirty="0" err="1">
                <a:ln>
                  <a:noFill/>
                </a:ln>
                <a:solidFill>
                  <a:srgbClr val="000000"/>
                </a:solidFill>
                <a:effectLst/>
                <a:latin typeface="Consolas" panose="020B0609020204030204" pitchFamily="49" charset="0"/>
              </a:rPr>
              <a:t>.StatusCode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2B91AF"/>
                </a:solidFill>
                <a:effectLst/>
                <a:latin typeface="Consolas" panose="020B0609020204030204" pitchFamily="49" charset="0"/>
              </a:rPr>
              <a:t>HttpStatusCode</a:t>
            </a:r>
            <a:r>
              <a:rPr kumimoji="0" lang="en-US" altLang="en-US" sz="2000" b="0" i="0" u="none" strike="noStrike" cap="none" normalizeH="0" baseline="0" dirty="0" err="1">
                <a:ln>
                  <a:noFill/>
                </a:ln>
                <a:solidFill>
                  <a:srgbClr val="000000"/>
                </a:solidFill>
                <a:effectLst/>
                <a:latin typeface="Consolas" panose="020B0609020204030204" pitchFamily="49" charset="0"/>
              </a:rPr>
              <a:t>.NotFound</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ItemResponse</a:t>
            </a:r>
            <a:r>
              <a:rPr kumimoji="0" lang="en-US" altLang="en-US" sz="2000" b="0" i="0" u="none" strike="noStrike" cap="none" normalizeH="0" baseline="0" dirty="0">
                <a:ln>
                  <a:noFill/>
                </a:ln>
                <a:solidFill>
                  <a:srgbClr val="000000"/>
                </a:solidFill>
                <a:effectLst/>
                <a:latin typeface="Consolas" panose="020B0609020204030204" pitchFamily="49" charset="0"/>
              </a:rPr>
              <a:t>&lt;</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&gt; </a:t>
            </a:r>
            <a:r>
              <a:rPr kumimoji="0" lang="en-US" altLang="en-US" sz="20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await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FF"/>
                </a:solidFill>
                <a:effectLst/>
                <a:latin typeface="Consolas" panose="020B0609020204030204" pitchFamily="49" charset="0"/>
              </a:rPr>
              <a:t>this</a:t>
            </a:r>
            <a:r>
              <a:rPr kumimoji="0" lang="en-US" altLang="en-US" sz="2000" b="0" i="0" u="none" strike="noStrike" cap="none" normalizeH="0" baseline="0" dirty="0" err="1">
                <a:ln>
                  <a:noFill/>
                </a:ln>
                <a:solidFill>
                  <a:srgbClr val="000000"/>
                </a:solidFill>
                <a:effectLst/>
                <a:latin typeface="Consolas" panose="020B0609020204030204" pitchFamily="49" charset="0"/>
              </a:rPr>
              <a:t>.container.</a:t>
            </a:r>
            <a:r>
              <a:rPr kumimoji="0" lang="en-US" altLang="en-US" sz="2000" b="0" i="0" u="none" strike="noStrike" cap="none" normalizeH="0" baseline="0" dirty="0" err="1">
                <a:ln>
                  <a:noFill/>
                </a:ln>
                <a:solidFill>
                  <a:srgbClr val="74531F"/>
                </a:solidFill>
                <a:effectLst/>
                <a:latin typeface="Consolas" panose="020B0609020204030204" pitchFamily="49" charset="0"/>
              </a:rPr>
              <a:t>CreateItemAsync</a:t>
            </a:r>
            <a:r>
              <a:rPr kumimoji="0" lang="en-US" altLang="en-US" sz="2000" b="0" i="0" u="none" strike="noStrike" cap="none" normalizeH="0" baseline="0" dirty="0">
                <a:ln>
                  <a:noFill/>
                </a:ln>
                <a:solidFill>
                  <a:srgbClr val="000000"/>
                </a:solidFill>
                <a:effectLst/>
                <a:latin typeface="Consolas" panose="020B0609020204030204" pitchFamily="49" charset="0"/>
              </a:rPr>
              <a:t>&lt;</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&gt;(</a:t>
            </a:r>
            <a:r>
              <a:rPr kumimoji="0" lang="en-US" altLang="en-US" sz="2000" b="0" i="0" u="none" strike="noStrike" cap="none" normalizeH="0" baseline="0" dirty="0">
                <a:ln>
                  <a:noFill/>
                </a:ln>
                <a:solidFill>
                  <a:srgbClr val="1F377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new</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PartitionKey</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20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B91AF"/>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Console</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WriteLine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"Created item with id: {0} Using {1} </a:t>
            </a:r>
            <a:r>
              <a:rPr kumimoji="0" lang="en-US" altLang="en-US" sz="2000" b="0" i="0" u="none" strike="noStrike" cap="none" normalizeH="0" baseline="0" dirty="0" err="1">
                <a:ln>
                  <a:noFill/>
                </a:ln>
                <a:solidFill>
                  <a:srgbClr val="A31515"/>
                </a:solidFill>
                <a:effectLst/>
                <a:latin typeface="Consolas" panose="020B0609020204030204" pitchFamily="49" charset="0"/>
              </a:rPr>
              <a:t>RUs.</a:t>
            </a:r>
            <a:r>
              <a:rPr kumimoji="0" lang="en-US" altLang="en-US" sz="2000" b="0" i="0" u="none" strike="noStrike" cap="none" normalizeH="0" baseline="0" dirty="0">
                <a:ln>
                  <a:noFill/>
                </a:ln>
                <a:solidFill>
                  <a:srgbClr val="B776FB"/>
                </a:solidFill>
                <a:effectLst/>
                <a:latin typeface="Consolas" panose="020B0609020204030204" pitchFamily="49" charset="0"/>
              </a:rPr>
              <a:t>\n</a:t>
            </a:r>
            <a:r>
              <a:rPr kumimoji="0" lang="en-US" altLang="en-US" sz="2000" b="0" i="0" u="none" strike="noStrike" cap="none" normalizeH="0" baseline="0" dirty="0">
                <a:ln>
                  <a:noFill/>
                </a:ln>
                <a:solidFill>
                  <a:srgbClr val="A31515"/>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2000" b="0" i="0" u="none" strike="noStrike" cap="none" normalizeH="0" baseline="0" dirty="0" err="1">
                <a:ln>
                  <a:noFill/>
                </a:ln>
                <a:solidFill>
                  <a:srgbClr val="000000"/>
                </a:solidFill>
                <a:effectLst/>
                <a:latin typeface="Consolas" panose="020B0609020204030204" pitchFamily="49" charset="0"/>
              </a:rPr>
              <a:t>.Resource.Id</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20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endParaRPr kumimoji="0" lang="en-US" altLang="en-US" sz="16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p:txBody>
      </p:sp>
    </p:spTree>
    <p:extLst>
      <p:ext uri="{BB962C8B-B14F-4D97-AF65-F5344CB8AC3E}">
        <p14:creationId xmlns:p14="http://schemas.microsoft.com/office/powerpoint/2010/main" val="89996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SQL API – How: Query</a:t>
            </a:r>
          </a:p>
        </p:txBody>
      </p:sp>
      <p:sp>
        <p:nvSpPr>
          <p:cNvPr id="3" name="Rectangle 1">
            <a:extLst>
              <a:ext uri="{FF2B5EF4-FFF2-40B4-BE49-F238E27FC236}">
                <a16:creationId xmlns:a16="http://schemas.microsoft.com/office/drawing/2014/main" id="{5D63495D-E826-4C05-B3CD-6587FBF2D04B}"/>
              </a:ext>
            </a:extLst>
          </p:cNvPr>
          <p:cNvSpPr>
            <a:spLocks noChangeArrowheads="1"/>
          </p:cNvSpPr>
          <p:nvPr/>
        </p:nvSpPr>
        <p:spPr bwMode="auto">
          <a:xfrm>
            <a:off x="588263" y="1348799"/>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private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async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Task</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QueryPresentationsAsync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var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A31515"/>
                </a:solidFill>
                <a:effectLst/>
                <a:latin typeface="Consolas" panose="020B0609020204030204" pitchFamily="49" charset="0"/>
              </a:rPr>
              <a:t>"SELECT * FROM c WHERE</a:t>
            </a: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err="1">
                <a:ln>
                  <a:noFill/>
                </a:ln>
                <a:solidFill>
                  <a:srgbClr val="A31515"/>
                </a:solidFill>
                <a:effectLst/>
                <a:latin typeface="Consolas" panose="020B0609020204030204" pitchFamily="49" charset="0"/>
              </a:rPr>
              <a:t>c.OwnerEmailAddress</a:t>
            </a:r>
            <a:r>
              <a:rPr kumimoji="0" lang="en-US" altLang="en-US" sz="1600" b="0" i="0" u="none" strike="noStrike" cap="none" normalizeH="0" baseline="0" dirty="0">
                <a:ln>
                  <a:noFill/>
                </a:ln>
                <a:solidFill>
                  <a:srgbClr val="A31515"/>
                </a:solidFill>
                <a:effectLst/>
                <a:latin typeface="Consolas" panose="020B0609020204030204" pitchFamily="49" charset="0"/>
              </a:rPr>
              <a:t> = 'chadgreen@chadgreen.com</a:t>
            </a:r>
            <a:r>
              <a:rPr lang="en-US" altLang="en-US" sz="1600" dirty="0">
                <a:solidFill>
                  <a:srgbClr val="A31515"/>
                </a:solidFill>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"Running query: {0}</a:t>
            </a:r>
            <a:r>
              <a:rPr kumimoji="0" lang="en-US" altLang="en-US" sz="1600" b="0" i="0" u="none" strike="noStrike" cap="none" normalizeH="0" baseline="0" dirty="0">
                <a:ln>
                  <a:noFill/>
                </a:ln>
                <a:solidFill>
                  <a:srgbClr val="B776FB"/>
                </a:solidFill>
                <a:effectLst/>
                <a:latin typeface="Consolas" panose="020B0609020204030204" pitchFamily="49" charset="0"/>
              </a:rPr>
              <a:t>\n</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this</a:t>
            </a:r>
            <a:r>
              <a:rPr kumimoji="0" lang="en-US" altLang="en-US" sz="1600" b="0" i="0" u="none" strike="noStrike" cap="none" normalizeH="0" baseline="0" dirty="0" err="1">
                <a:ln>
                  <a:noFill/>
                </a:ln>
                <a:solidFill>
                  <a:srgbClr val="000000"/>
                </a:solidFill>
                <a:effectLst/>
                <a:latin typeface="Consolas" panose="020B0609020204030204" pitchFamily="49" charset="0"/>
              </a:rPr>
              <a:t>.container.</a:t>
            </a:r>
            <a:r>
              <a:rPr kumimoji="0" lang="en-US" altLang="en-US" sz="1600" b="0" i="0" u="none" strike="noStrike" cap="none" normalizeH="0" baseline="0" dirty="0" err="1">
                <a:ln>
                  <a:noFill/>
                </a:ln>
                <a:solidFill>
                  <a:srgbClr val="74531F"/>
                </a:solidFill>
                <a:effectLst/>
                <a:latin typeface="Consolas" panose="020B0609020204030204" pitchFamily="49" charset="0"/>
              </a:rPr>
              <a:t>GetItemQueryIterator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a:ln>
                  <a:noFill/>
                </a:ln>
                <a:solidFill>
                  <a:srgbClr val="1F377F"/>
                </a:solidFill>
                <a:effectLst/>
                <a:latin typeface="Consolas" panose="020B0609020204030204" pitchFamily="49" charset="0"/>
              </a:rPr>
              <a:t>presentations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while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.HasMoreResults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FeedResponse</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await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ReadNextAsync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foreach</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in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presentations</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Add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err="1">
                <a:ln>
                  <a:noFill/>
                </a:ln>
                <a:solidFill>
                  <a:srgbClr val="000000"/>
                </a:solidFill>
                <a:effectLst/>
                <a:latin typeface="Consolas" panose="020B0609020204030204" pitchFamily="49" charset="0"/>
              </a:rPr>
              <a:t>.Title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6384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SQL API – How: Query</a:t>
            </a:r>
          </a:p>
        </p:txBody>
      </p:sp>
      <p:sp>
        <p:nvSpPr>
          <p:cNvPr id="3" name="Rectangle 1">
            <a:extLst>
              <a:ext uri="{FF2B5EF4-FFF2-40B4-BE49-F238E27FC236}">
                <a16:creationId xmlns:a16="http://schemas.microsoft.com/office/drawing/2014/main" id="{5D63495D-E826-4C05-B3CD-6587FBF2D04B}"/>
              </a:ext>
            </a:extLst>
          </p:cNvPr>
          <p:cNvSpPr>
            <a:spLocks noChangeArrowheads="1"/>
          </p:cNvSpPr>
          <p:nvPr/>
        </p:nvSpPr>
        <p:spPr bwMode="auto">
          <a:xfrm>
            <a:off x="588263" y="1348799"/>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var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A31515"/>
                </a:solidFill>
                <a:effectLst/>
                <a:latin typeface="Consolas" panose="020B0609020204030204" pitchFamily="49" charset="0"/>
              </a:rPr>
              <a:t>"SELECT * FROM c WHERE</a:t>
            </a: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err="1">
                <a:ln>
                  <a:noFill/>
                </a:ln>
                <a:solidFill>
                  <a:srgbClr val="A31515"/>
                </a:solidFill>
                <a:effectLst/>
                <a:latin typeface="Consolas" panose="020B0609020204030204" pitchFamily="49" charset="0"/>
              </a:rPr>
              <a:t>c.OwnerEmailAddress</a:t>
            </a:r>
            <a:r>
              <a:rPr kumimoji="0" lang="en-US" altLang="en-US" sz="1600" b="0" i="0" u="none" strike="noStrike" cap="none" normalizeH="0" baseline="0" dirty="0">
                <a:ln>
                  <a:noFill/>
                </a:ln>
                <a:solidFill>
                  <a:srgbClr val="A31515"/>
                </a:solidFill>
                <a:effectLst/>
                <a:latin typeface="Consolas" panose="020B0609020204030204" pitchFamily="49" charset="0"/>
              </a:rPr>
              <a:t> = 'chadgreen@chadgreen.com</a:t>
            </a:r>
            <a:r>
              <a:rPr lang="en-US" altLang="en-US" sz="1600" dirty="0">
                <a:solidFill>
                  <a:srgbClr val="A31515"/>
                </a:solidFill>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new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a:t>
            </a:r>
            <a:endParaRPr kumimoji="0" lang="en-US" altLang="en-US" sz="16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this.container.GetItemQueryIterator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List&lt;Presentation&gt; presentations = new List&lt;Presentation&gt;();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while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queryResultSetIterator.HasMoreResults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await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queryResultSetIterator.ReadNextAsync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foreach (Presentation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in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presentations.Add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3306785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SQL API – How: Query</a:t>
            </a:r>
          </a:p>
        </p:txBody>
      </p:sp>
      <p:sp>
        <p:nvSpPr>
          <p:cNvPr id="3" name="Rectangle 1">
            <a:extLst>
              <a:ext uri="{FF2B5EF4-FFF2-40B4-BE49-F238E27FC236}">
                <a16:creationId xmlns:a16="http://schemas.microsoft.com/office/drawing/2014/main" id="{5D63495D-E826-4C05-B3CD-6587FBF2D04B}"/>
              </a:ext>
            </a:extLst>
          </p:cNvPr>
          <p:cNvSpPr>
            <a:spLocks noChangeArrowheads="1"/>
          </p:cNvSpPr>
          <p:nvPr/>
        </p:nvSpPr>
        <p:spPr bwMode="auto">
          <a:xfrm>
            <a:off x="588263" y="1348800"/>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var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"SELECT * FROM c WHERE</a:t>
            </a: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c.OwnerEmailAddress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'chadgreen@chadgreen.com</a:t>
            </a:r>
            <a:r>
              <a:rPr lang="en-US" altLang="en-US" sz="1600" dirty="0">
                <a:solidFill>
                  <a:schemeClr val="bg1">
                    <a:lumMod val="85000"/>
                  </a:schemeClr>
                </a:solidFill>
                <a:latin typeface="Consolas" panose="020B0609020204030204" pitchFamily="49" charset="0"/>
              </a:rPr>
              <a: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this</a:t>
            </a:r>
            <a:r>
              <a:rPr kumimoji="0" lang="en-US" altLang="en-US" sz="1600" b="0" i="0" u="none" strike="noStrike" cap="none" normalizeH="0" baseline="0" dirty="0" err="1">
                <a:ln>
                  <a:noFill/>
                </a:ln>
                <a:solidFill>
                  <a:srgbClr val="000000"/>
                </a:solidFill>
                <a:effectLst/>
                <a:latin typeface="Consolas" panose="020B0609020204030204" pitchFamily="49" charset="0"/>
              </a:rPr>
              <a:t>.container.</a:t>
            </a:r>
            <a:r>
              <a:rPr kumimoji="0" lang="en-US" altLang="en-US" sz="1600" b="0" i="0" u="none" strike="noStrike" cap="none" normalizeH="0" baseline="0" dirty="0" err="1">
                <a:ln>
                  <a:noFill/>
                </a:ln>
                <a:solidFill>
                  <a:srgbClr val="74531F"/>
                </a:solidFill>
                <a:effectLst/>
                <a:latin typeface="Consolas" panose="020B0609020204030204" pitchFamily="49" charset="0"/>
              </a:rPr>
              <a:t>GetItemQueryIterator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List&lt;Presentation&gt; presentations = new List&lt;Presentation&gt;();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while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queryResultSetIterator.HasMoreResults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await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queryResultSetIterator.ReadNextAsync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foreach (Presentation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in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presentations.Add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1399102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SQL API – How: Query</a:t>
            </a:r>
          </a:p>
        </p:txBody>
      </p:sp>
      <p:sp>
        <p:nvSpPr>
          <p:cNvPr id="3" name="Rectangle 1">
            <a:extLst>
              <a:ext uri="{FF2B5EF4-FFF2-40B4-BE49-F238E27FC236}">
                <a16:creationId xmlns:a16="http://schemas.microsoft.com/office/drawing/2014/main" id="{5D63495D-E826-4C05-B3CD-6587FBF2D04B}"/>
              </a:ext>
            </a:extLst>
          </p:cNvPr>
          <p:cNvSpPr>
            <a:spLocks noChangeArrowheads="1"/>
          </p:cNvSpPr>
          <p:nvPr/>
        </p:nvSpPr>
        <p:spPr bwMode="auto">
          <a:xfrm>
            <a:off x="588263" y="1348800"/>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var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"SELECT * FROM c WHERE</a:t>
            </a: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c.OwnerEmailAddress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'chadgreen@chadgreen.com</a:t>
            </a:r>
            <a:r>
              <a:rPr lang="en-US" altLang="en-US" sz="1600" dirty="0">
                <a:solidFill>
                  <a:schemeClr val="bg1">
                    <a:lumMod val="85000"/>
                  </a:schemeClr>
                </a:solidFill>
                <a:latin typeface="Consolas" panose="020B0609020204030204" pitchFamily="49" charset="0"/>
              </a:rPr>
              <a: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new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a:t>
            </a:r>
            <a:endParaRPr kumimoji="0" lang="en-US" altLang="en-US" sz="16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this.container.GetItemQueryIterator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a:ln>
                  <a:noFill/>
                </a:ln>
                <a:solidFill>
                  <a:srgbClr val="1F377F"/>
                </a:solidFill>
                <a:effectLst/>
                <a:latin typeface="Consolas" panose="020B0609020204030204" pitchFamily="49" charset="0"/>
              </a:rPr>
              <a:t>presentations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while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.HasMoreResults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FeedResponse</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await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ReadNextAsync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foreach</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in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presentations</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Add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err="1">
                <a:ln>
                  <a:noFill/>
                </a:ln>
                <a:solidFill>
                  <a:srgbClr val="000000"/>
                </a:solidFill>
                <a:effectLst/>
                <a:latin typeface="Consolas" panose="020B0609020204030204" pitchFamily="49" charset="0"/>
              </a:rPr>
              <a:t>.Title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412916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A52-FB11-476B-B97E-F4FAB64DC7F2}"/>
              </a:ext>
            </a:extLst>
          </p:cNvPr>
          <p:cNvSpPr>
            <a:spLocks noGrp="1"/>
          </p:cNvSpPr>
          <p:nvPr>
            <p:ph type="title"/>
          </p:nvPr>
        </p:nvSpPr>
        <p:spPr/>
        <p:txBody>
          <a:bodyPr/>
          <a:lstStyle/>
          <a:p>
            <a:r>
              <a:rPr lang="en-US" dirty="0"/>
              <a:t>SQL API – Querying Options</a:t>
            </a:r>
          </a:p>
        </p:txBody>
      </p:sp>
      <p:sp>
        <p:nvSpPr>
          <p:cNvPr id="6" name="Rectangle 5">
            <a:extLst>
              <a:ext uri="{FF2B5EF4-FFF2-40B4-BE49-F238E27FC236}">
                <a16:creationId xmlns:a16="http://schemas.microsoft.com/office/drawing/2014/main" id="{FB2D7477-A5B0-41F8-BA81-65E95A3554A4}"/>
              </a:ext>
            </a:extLst>
          </p:cNvPr>
          <p:cNvSpPr/>
          <p:nvPr/>
        </p:nvSpPr>
        <p:spPr bwMode="auto">
          <a:xfrm>
            <a:off x="1471824" y="1843954"/>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API</a:t>
            </a:r>
          </a:p>
        </p:txBody>
      </p:sp>
      <p:sp>
        <p:nvSpPr>
          <p:cNvPr id="7" name="Rectangle 6">
            <a:extLst>
              <a:ext uri="{FF2B5EF4-FFF2-40B4-BE49-F238E27FC236}">
                <a16:creationId xmlns:a16="http://schemas.microsoft.com/office/drawing/2014/main" id="{D9D6AEAA-45BB-4A33-8590-B9ED62B05973}"/>
              </a:ext>
            </a:extLst>
          </p:cNvPr>
          <p:cNvSpPr/>
          <p:nvPr/>
        </p:nvSpPr>
        <p:spPr bwMode="auto">
          <a:xfrm>
            <a:off x="7316577" y="1843954"/>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LINQ to SQL</a:t>
            </a:r>
          </a:p>
        </p:txBody>
      </p:sp>
      <p:sp>
        <p:nvSpPr>
          <p:cNvPr id="8" name="Rectangle 7">
            <a:extLst>
              <a:ext uri="{FF2B5EF4-FFF2-40B4-BE49-F238E27FC236}">
                <a16:creationId xmlns:a16="http://schemas.microsoft.com/office/drawing/2014/main" id="{B170CDD3-AACA-4219-9CA6-ADB95F492901}"/>
              </a:ext>
            </a:extLst>
          </p:cNvPr>
          <p:cNvSpPr/>
          <p:nvPr/>
        </p:nvSpPr>
        <p:spPr bwMode="auto">
          <a:xfrm>
            <a:off x="1471824" y="4112346"/>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JavaScript</a:t>
            </a:r>
          </a:p>
        </p:txBody>
      </p:sp>
      <p:sp>
        <p:nvSpPr>
          <p:cNvPr id="9" name="Rectangle 8">
            <a:extLst>
              <a:ext uri="{FF2B5EF4-FFF2-40B4-BE49-F238E27FC236}">
                <a16:creationId xmlns:a16="http://schemas.microsoft.com/office/drawing/2014/main" id="{703F52B4-122F-4C55-9D5B-1AA0EB3149C1}"/>
              </a:ext>
            </a:extLst>
          </p:cNvPr>
          <p:cNvSpPr/>
          <p:nvPr/>
        </p:nvSpPr>
        <p:spPr bwMode="auto">
          <a:xfrm>
            <a:off x="7316577" y="4112346"/>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Entity Framework</a:t>
            </a:r>
          </a:p>
        </p:txBody>
      </p:sp>
    </p:spTree>
    <p:extLst>
      <p:ext uri="{BB962C8B-B14F-4D97-AF65-F5344CB8AC3E}">
        <p14:creationId xmlns:p14="http://schemas.microsoft.com/office/powerpoint/2010/main" val="901529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6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1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1653213"/>
            <a:ext cx="9297283" cy="4110358"/>
            <a:chOff x="712834" y="1575942"/>
            <a:chExt cx="9297283" cy="4110358"/>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33" name="TextBox 32">
              <a:extLst>
                <a:ext uri="{FF2B5EF4-FFF2-40B4-BE49-F238E27FC236}">
                  <a16:creationId xmlns:a16="http://schemas.microsoft.com/office/drawing/2014/main" id="{58239658-8C28-4694-AB97-8603390B7730}"/>
                </a:ext>
              </a:extLst>
            </p:cNvPr>
            <p:cNvSpPr txBox="1"/>
            <p:nvPr/>
          </p:nvSpPr>
          <p:spPr>
            <a:xfrm>
              <a:off x="2546214" y="1575942"/>
              <a:ext cx="7463903" cy="1754326"/>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gr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33" name="Title 10">
            <a:extLst>
              <a:ext uri="{FF2B5EF4-FFF2-40B4-BE49-F238E27FC236}">
                <a16:creationId xmlns:a16="http://schemas.microsoft.com/office/drawing/2014/main" id="{55FFF835-FC4A-134B-AE66-7F35DC0EA6C0}"/>
              </a:ext>
            </a:extLst>
          </p:cNvPr>
          <p:cNvSpPr>
            <a:spLocks noGrp="1"/>
          </p:cNvSpPr>
          <p:nvPr>
            <p:ph type="title"/>
          </p:nvPr>
        </p:nvSpPr>
        <p:spPr>
          <a:xfrm>
            <a:off x="389859" y="250170"/>
            <a:ext cx="11018520" cy="553998"/>
          </a:xfrm>
        </p:spPr>
        <p:txBody>
          <a:bodyPr/>
          <a:lstStyle/>
          <a:p>
            <a:pPr>
              <a:spcBef>
                <a:spcPts val="600"/>
              </a:spcBef>
            </a:pPr>
            <a:r>
              <a:rPr lang="en-US"/>
              <a:t>Azure Cosmos DB</a:t>
            </a:r>
            <a:br>
              <a:rPr lang="en-US"/>
            </a:br>
            <a:endParaRPr lang="en-US" cap="none"/>
          </a:p>
        </p:txBody>
      </p:sp>
      <p:sp>
        <p:nvSpPr>
          <p:cNvPr id="134" name="Rectangle 133">
            <a:extLst>
              <a:ext uri="{FF2B5EF4-FFF2-40B4-BE49-F238E27FC236}">
                <a16:creationId xmlns:a16="http://schemas.microsoft.com/office/drawing/2014/main" id="{A6D8F800-35D0-9647-89A8-9976C47EFE52}"/>
              </a:ext>
            </a:extLst>
          </p:cNvPr>
          <p:cNvSpPr/>
          <p:nvPr/>
        </p:nvSpPr>
        <p:spPr>
          <a:xfrm>
            <a:off x="332265" y="886754"/>
            <a:ext cx="9495050" cy="400110"/>
          </a:xfrm>
          <a:prstGeom prst="rect">
            <a:avLst/>
          </a:prstGeom>
        </p:spPr>
        <p:txBody>
          <a:bodyPr wrap="square" anchor="t">
            <a:spAutoFit/>
          </a:bodyPr>
          <a:lstStyle/>
          <a:p>
            <a:r>
              <a:rPr lang="en-US" sz="2000"/>
              <a:t>A globally-distributed, massively-scalable, multi-model database service</a:t>
            </a:r>
            <a:endParaRPr lang="en-US" sz="2000">
              <a:cs typeface="Segoe UI"/>
            </a:endParaRPr>
          </a:p>
        </p:txBody>
      </p:sp>
    </p:spTree>
    <p:extLst>
      <p:ext uri="{BB962C8B-B14F-4D97-AF65-F5344CB8AC3E}">
        <p14:creationId xmlns:p14="http://schemas.microsoft.com/office/powerpoint/2010/main" val="3822354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3537-735B-4879-BB73-5EBA7A0B8D83}"/>
              </a:ext>
            </a:extLst>
          </p:cNvPr>
          <p:cNvSpPr>
            <a:spLocks noGrp="1"/>
          </p:cNvSpPr>
          <p:nvPr>
            <p:ph type="title"/>
          </p:nvPr>
        </p:nvSpPr>
        <p:spPr>
          <a:xfrm>
            <a:off x="588263" y="585788"/>
            <a:ext cx="4159950" cy="5683249"/>
          </a:xfrm>
          <a:prstGeom prst="rect">
            <a:avLst/>
          </a:prstGeom>
        </p:spPr>
        <p:txBody>
          <a:bodyPr wrap="square" anchor="ctr">
            <a:normAutofit/>
          </a:bodyPr>
          <a:lstStyle/>
          <a:p>
            <a:pPr algn="ctr"/>
            <a:r>
              <a:rPr lang="en-US" sz="7100" dirty="0">
                <a:solidFill>
                  <a:srgbClr val="0078D4"/>
                </a:solidFill>
              </a:rPr>
              <a:t>MongoDB</a:t>
            </a:r>
            <a:br>
              <a:rPr lang="en-US" dirty="0">
                <a:solidFill>
                  <a:srgbClr val="0078D4"/>
                </a:solidFill>
              </a:rPr>
            </a:br>
            <a:r>
              <a:rPr lang="en-US" dirty="0">
                <a:solidFill>
                  <a:srgbClr val="0078D4"/>
                </a:solidFill>
              </a:rPr>
              <a:t>Document Database</a:t>
            </a:r>
          </a:p>
        </p:txBody>
      </p:sp>
      <p:pic>
        <p:nvPicPr>
          <p:cNvPr id="9" name="Graphic 8">
            <a:extLst>
              <a:ext uri="{FF2B5EF4-FFF2-40B4-BE49-F238E27FC236}">
                <a16:creationId xmlns:a16="http://schemas.microsoft.com/office/drawing/2014/main" id="{C3D28EE3-5343-4014-9881-B5C096CCFAC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2734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A52-FB11-476B-B97E-F4FAB64DC7F2}"/>
              </a:ext>
            </a:extLst>
          </p:cNvPr>
          <p:cNvSpPr>
            <a:spLocks noGrp="1"/>
          </p:cNvSpPr>
          <p:nvPr>
            <p:ph type="title"/>
          </p:nvPr>
        </p:nvSpPr>
        <p:spPr/>
        <p:txBody>
          <a:bodyPr/>
          <a:lstStyle/>
          <a:p>
            <a:r>
              <a:rPr lang="en-US" dirty="0"/>
              <a:t>MongoDB API – What</a:t>
            </a:r>
          </a:p>
        </p:txBody>
      </p:sp>
      <p:sp>
        <p:nvSpPr>
          <p:cNvPr id="6" name="Rectangle 5">
            <a:extLst>
              <a:ext uri="{FF2B5EF4-FFF2-40B4-BE49-F238E27FC236}">
                <a16:creationId xmlns:a16="http://schemas.microsoft.com/office/drawing/2014/main" id="{FB2D7477-A5B0-41F8-BA81-65E95A3554A4}"/>
              </a:ext>
            </a:extLst>
          </p:cNvPr>
          <p:cNvSpPr/>
          <p:nvPr/>
        </p:nvSpPr>
        <p:spPr bwMode="auto">
          <a:xfrm>
            <a:off x="440433" y="16256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Native Implementation</a:t>
            </a:r>
          </a:p>
        </p:txBody>
      </p:sp>
      <p:sp>
        <p:nvSpPr>
          <p:cNvPr id="7" name="Rectangle 6">
            <a:extLst>
              <a:ext uri="{FF2B5EF4-FFF2-40B4-BE49-F238E27FC236}">
                <a16:creationId xmlns:a16="http://schemas.microsoft.com/office/drawing/2014/main" id="{D9D6AEAA-45BB-4A33-8590-B9ED62B05973}"/>
              </a:ext>
            </a:extLst>
          </p:cNvPr>
          <p:cNvSpPr/>
          <p:nvPr/>
        </p:nvSpPr>
        <p:spPr bwMode="auto">
          <a:xfrm>
            <a:off x="4394200" y="16256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Interact Transparently</a:t>
            </a:r>
          </a:p>
        </p:txBody>
      </p:sp>
      <p:sp>
        <p:nvSpPr>
          <p:cNvPr id="8" name="Rectangle 7">
            <a:extLst>
              <a:ext uri="{FF2B5EF4-FFF2-40B4-BE49-F238E27FC236}">
                <a16:creationId xmlns:a16="http://schemas.microsoft.com/office/drawing/2014/main" id="{B170CDD3-AACA-4219-9CA6-ADB95F492901}"/>
              </a:ext>
            </a:extLst>
          </p:cNvPr>
          <p:cNvSpPr/>
          <p:nvPr/>
        </p:nvSpPr>
        <p:spPr bwMode="auto">
          <a:xfrm>
            <a:off x="8347967" y="16256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v3.6 Compatibility</a:t>
            </a:r>
          </a:p>
        </p:txBody>
      </p:sp>
      <p:pic>
        <p:nvPicPr>
          <p:cNvPr id="9" name="Picture 8">
            <a:extLst>
              <a:ext uri="{FF2B5EF4-FFF2-40B4-BE49-F238E27FC236}">
                <a16:creationId xmlns:a16="http://schemas.microsoft.com/office/drawing/2014/main" id="{A1D4D8E2-0AD1-4C31-9F57-96A28500C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08" y="3722904"/>
            <a:ext cx="9739384" cy="2743220"/>
          </a:xfrm>
          <a:prstGeom prst="rect">
            <a:avLst/>
          </a:prstGeom>
        </p:spPr>
      </p:pic>
    </p:spTree>
    <p:extLst>
      <p:ext uri="{BB962C8B-B14F-4D97-AF65-F5344CB8AC3E}">
        <p14:creationId xmlns:p14="http://schemas.microsoft.com/office/powerpoint/2010/main" val="903045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6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1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0769-BF59-4A8C-924F-C5C125605085}"/>
              </a:ext>
            </a:extLst>
          </p:cNvPr>
          <p:cNvSpPr>
            <a:spLocks noGrp="1"/>
          </p:cNvSpPr>
          <p:nvPr>
            <p:ph type="title"/>
          </p:nvPr>
        </p:nvSpPr>
        <p:spPr/>
        <p:txBody>
          <a:bodyPr/>
          <a:lstStyle/>
          <a:p>
            <a:r>
              <a:rPr lang="en-US" dirty="0"/>
              <a:t>MongoDB API - When</a:t>
            </a:r>
          </a:p>
        </p:txBody>
      </p:sp>
      <p:sp>
        <p:nvSpPr>
          <p:cNvPr id="3" name="Content Placeholder 2">
            <a:extLst>
              <a:ext uri="{FF2B5EF4-FFF2-40B4-BE49-F238E27FC236}">
                <a16:creationId xmlns:a16="http://schemas.microsoft.com/office/drawing/2014/main" id="{5C81B007-D5D8-47DE-B157-58B155CBD30F}"/>
              </a:ext>
            </a:extLst>
          </p:cNvPr>
          <p:cNvSpPr>
            <a:spLocks noGrp="1"/>
          </p:cNvSpPr>
          <p:nvPr>
            <p:ph sz="quarter" idx="10"/>
          </p:nvPr>
        </p:nvSpPr>
        <p:spPr>
          <a:xfrm>
            <a:off x="586581" y="1905506"/>
            <a:ext cx="11018838" cy="4062651"/>
          </a:xfrm>
        </p:spPr>
        <p:txBody>
          <a:bodyPr/>
          <a:lstStyle/>
          <a:p>
            <a:pPr marL="0" indent="0" algn="ctr">
              <a:buNone/>
            </a:pPr>
            <a:r>
              <a:rPr lang="en-US" sz="6600" dirty="0">
                <a:solidFill>
                  <a:srgbClr val="0078D4"/>
                </a:solidFill>
              </a:rPr>
              <a:t>Migrating data from a MongoDB database to Azure Cosmos DB’s fully managed service</a:t>
            </a:r>
          </a:p>
        </p:txBody>
      </p:sp>
    </p:spTree>
    <p:extLst>
      <p:ext uri="{BB962C8B-B14F-4D97-AF65-F5344CB8AC3E}">
        <p14:creationId xmlns:p14="http://schemas.microsoft.com/office/powerpoint/2010/main" val="8528350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MongoDB API – How: Data Model</a:t>
            </a:r>
          </a:p>
        </p:txBody>
      </p:sp>
      <p:pic>
        <p:nvPicPr>
          <p:cNvPr id="5" name="Picture 4">
            <a:extLst>
              <a:ext uri="{FF2B5EF4-FFF2-40B4-BE49-F238E27FC236}">
                <a16:creationId xmlns:a16="http://schemas.microsoft.com/office/drawing/2014/main" id="{377CDE4A-CB6A-41E3-A3B1-A5259B81B6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90458" y="1175658"/>
            <a:ext cx="7411083" cy="5341257"/>
          </a:xfrm>
          <a:prstGeom prst="rect">
            <a:avLst/>
          </a:prstGeom>
        </p:spPr>
      </p:pic>
    </p:spTree>
    <p:extLst>
      <p:ext uri="{BB962C8B-B14F-4D97-AF65-F5344CB8AC3E}">
        <p14:creationId xmlns:p14="http://schemas.microsoft.com/office/powerpoint/2010/main" val="38573553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MongoDB API – How: Data Model</a:t>
            </a:r>
          </a:p>
        </p:txBody>
      </p:sp>
      <p:pic>
        <p:nvPicPr>
          <p:cNvPr id="5" name="Picture 4">
            <a:extLst>
              <a:ext uri="{FF2B5EF4-FFF2-40B4-BE49-F238E27FC236}">
                <a16:creationId xmlns:a16="http://schemas.microsoft.com/office/drawing/2014/main" id="{377CDE4A-CB6A-41E3-A3B1-A5259B81B6BE}"/>
              </a:ext>
            </a:extLst>
          </p:cNvPr>
          <p:cNvPicPr>
            <a:picLocks noChangeAspect="1"/>
          </p:cNvPicPr>
          <p:nvPr/>
        </p:nvPicPr>
        <p:blipFill>
          <a:blip r:embed="rId3">
            <a:alphaModFix amt="25000"/>
            <a:extLst>
              <a:ext uri="{28A0092B-C50C-407E-A947-70E740481C1C}">
                <a14:useLocalDpi xmlns:a14="http://schemas.microsoft.com/office/drawing/2010/main" val="0"/>
              </a:ext>
            </a:extLst>
          </a:blip>
          <a:srcRect/>
          <a:stretch/>
        </p:blipFill>
        <p:spPr>
          <a:xfrm>
            <a:off x="2390458" y="1175658"/>
            <a:ext cx="7411083" cy="5341257"/>
          </a:xfrm>
          <a:prstGeom prst="rect">
            <a:avLst/>
          </a:prstGeom>
        </p:spPr>
      </p:pic>
      <p:sp>
        <p:nvSpPr>
          <p:cNvPr id="4" name="TextBox 3">
            <a:extLst>
              <a:ext uri="{FF2B5EF4-FFF2-40B4-BE49-F238E27FC236}">
                <a16:creationId xmlns:a16="http://schemas.microsoft.com/office/drawing/2014/main" id="{B4325EC6-C403-417F-8544-DADE6A132EE5}"/>
              </a:ext>
            </a:extLst>
          </p:cNvPr>
          <p:cNvSpPr txBox="1"/>
          <p:nvPr/>
        </p:nvSpPr>
        <p:spPr>
          <a:xfrm>
            <a:off x="1269275" y="2551837"/>
            <a:ext cx="9653448" cy="1754326"/>
          </a:xfrm>
          <a:prstGeom prst="rect">
            <a:avLst/>
          </a:prstGeom>
          <a:solidFill>
            <a:schemeClr val="bg1"/>
          </a:solidFill>
        </p:spPr>
        <p:txBody>
          <a:bodyPr wrap="square" rtlCol="0">
            <a:spAutoFit/>
          </a:bodyPr>
          <a:lstStyle/>
          <a:p>
            <a:pPr lvl="0" defTabSz="857124">
              <a:defRPr/>
            </a:pPr>
            <a:r>
              <a:rPr lang="en-US" sz="5400" kern="0" dirty="0">
                <a:solidFill>
                  <a:srgbClr val="0078D7"/>
                </a:solidFill>
                <a:latin typeface="Segoe UI Semilight" panose="020B0402040204020203" pitchFamily="34" charset="0"/>
                <a:cs typeface="Segoe UI Semilight" panose="020B0402040204020203" pitchFamily="34" charset="0"/>
              </a:rPr>
              <a:t>Filter: {"</a:t>
            </a:r>
            <a:r>
              <a:rPr lang="en-US" sz="5400" kern="0" dirty="0" err="1">
                <a:solidFill>
                  <a:srgbClr val="0078D7"/>
                </a:solidFill>
                <a:latin typeface="Segoe UI Semilight" panose="020B0402040204020203" pitchFamily="34" charset="0"/>
                <a:cs typeface="Segoe UI Semilight" panose="020B0402040204020203" pitchFamily="34" charset="0"/>
              </a:rPr>
              <a:t>OwnerEmailAddress</a:t>
            </a:r>
            <a:r>
              <a:rPr lang="en-US" sz="5400" kern="0" dirty="0">
                <a:solidFill>
                  <a:srgbClr val="0078D7"/>
                </a:solidFill>
                <a:latin typeface="Segoe UI Semilight" panose="020B0402040204020203" pitchFamily="34" charset="0"/>
                <a:cs typeface="Segoe UI Semilight" panose="020B0402040204020203" pitchFamily="34" charset="0"/>
              </a:rPr>
              <a:t>":</a:t>
            </a:r>
          </a:p>
          <a:p>
            <a:pPr lvl="0" defTabSz="857124">
              <a:defRPr/>
            </a:pPr>
            <a:r>
              <a:rPr lang="en-US" sz="5400" kern="0" dirty="0">
                <a:solidFill>
                  <a:srgbClr val="0078D7"/>
                </a:solidFill>
                <a:latin typeface="Segoe UI Semilight" panose="020B0402040204020203" pitchFamily="34" charset="0"/>
                <a:cs typeface="Segoe UI Semilight" panose="020B0402040204020203" pitchFamily="34" charset="0"/>
              </a:rPr>
              <a:t>"chadgreen@chadgreen.com"}</a:t>
            </a:r>
            <a:endParaRPr kumimoji="0" lang="en-US" sz="5400" i="0" u="none" strike="noStrike" kern="0" cap="none" spc="0" normalizeH="0" baseline="0" noProof="0" dirty="0">
              <a:ln>
                <a:noFill/>
              </a:ln>
              <a:solidFill>
                <a:srgbClr val="0078D7"/>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73578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MongoDB API – How: Insert</a:t>
            </a:r>
          </a:p>
        </p:txBody>
      </p:sp>
      <p:sp>
        <p:nvSpPr>
          <p:cNvPr id="4" name="Rectangle 1">
            <a:extLst>
              <a:ext uri="{FF2B5EF4-FFF2-40B4-BE49-F238E27FC236}">
                <a16:creationId xmlns:a16="http://schemas.microsoft.com/office/drawing/2014/main" id="{00B8418C-EE38-4235-B4F2-8007F6BD48C2}"/>
              </a:ext>
            </a:extLst>
          </p:cNvPr>
          <p:cNvSpPr>
            <a:spLocks noChangeArrowheads="1"/>
          </p:cNvSpPr>
          <p:nvPr/>
        </p:nvSpPr>
        <p:spPr bwMode="auto">
          <a:xfrm>
            <a:off x="588263" y="1225689"/>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class</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2B91AF"/>
                </a:solidFill>
                <a:effectLst/>
                <a:latin typeface="Consolas" panose="020B0609020204030204" pitchFamily="49" charset="0"/>
              </a:rPr>
              <a:t>Presentation</a:t>
            </a:r>
            <a:endParaRPr kumimoji="0" lang="en-US" altLang="en-US" sz="15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dirty="0">
                <a:solidFill>
                  <a:srgbClr val="000000"/>
                </a:solidFill>
                <a:latin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err="1">
                <a:ln>
                  <a:noFill/>
                </a:ln>
                <a:solidFill>
                  <a:srgbClr val="2B91AF"/>
                </a:solidFill>
                <a:effectLst/>
                <a:latin typeface="Consolas" panose="020B0609020204030204" pitchFamily="49" charset="0"/>
              </a:rPr>
              <a:t>BsonId</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rPr>
              <a:t>IdGenerator</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0000FF"/>
                </a:solidFill>
                <a:effectLst/>
                <a:latin typeface="Consolas" panose="020B0609020204030204" pitchFamily="49" charset="0"/>
              </a:rPr>
              <a:t>typeof</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err="1">
                <a:ln>
                  <a:noFill/>
                </a:ln>
                <a:solidFill>
                  <a:srgbClr val="2B91AF"/>
                </a:solidFill>
                <a:effectLst/>
                <a:latin typeface="Consolas" panose="020B0609020204030204" pitchFamily="49" charset="0"/>
              </a:rPr>
              <a:t>CombGuidGenerator</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2B91AF"/>
                </a:solidFill>
                <a:effectLst/>
                <a:latin typeface="Consolas" panose="020B0609020204030204" pitchFamily="49" charset="0"/>
              </a:rPr>
              <a:t>Guid</a:t>
            </a:r>
            <a:r>
              <a:rPr kumimoji="0" lang="en-US" altLang="en-US" sz="1500" b="0" i="0" u="none" strike="noStrike" cap="none" normalizeH="0" baseline="0" dirty="0">
                <a:ln>
                  <a:noFill/>
                </a:ln>
                <a:solidFill>
                  <a:srgbClr val="000000"/>
                </a:solidFill>
                <a:effectLst/>
                <a:latin typeface="Consolas" panose="020B0609020204030204" pitchFamily="49" charset="0"/>
              </a:rPr>
              <a:t> Id { </a:t>
            </a:r>
            <a:r>
              <a:rPr kumimoji="0" lang="en-US" altLang="en-US" sz="1500" b="0" i="0" u="none" strike="noStrike" cap="none" normalizeH="0" baseline="0" dirty="0">
                <a:ln>
                  <a:noFill/>
                </a:ln>
                <a:solidFill>
                  <a:srgbClr val="0000FF"/>
                </a:solidFill>
                <a:effectLst/>
                <a:latin typeface="Consolas" panose="020B0609020204030204" pitchFamily="49" charset="0"/>
              </a:rPr>
              <a:t>get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set</a:t>
            </a:r>
            <a:r>
              <a:rPr kumimoji="0" lang="en-US" altLang="en-US" sz="15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err="1">
                <a:ln>
                  <a:noFill/>
                </a:ln>
                <a:solidFill>
                  <a:srgbClr val="A31515"/>
                </a:solidFill>
                <a:effectLst/>
                <a:latin typeface="Consolas" panose="020B0609020204030204" pitchFamily="49" charset="0"/>
              </a:rPr>
              <a:t>OwnerEmailAddress</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string</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500" b="0" i="0" u="none" strike="noStrike" cap="none" normalizeH="0" baseline="0" dirty="0">
                <a:ln>
                  <a:noFill/>
                </a:ln>
                <a:solidFill>
                  <a:srgbClr val="000000"/>
                </a:solidFill>
                <a:effectLst/>
                <a:latin typeface="Consolas" panose="020B0609020204030204" pitchFamily="49" charset="0"/>
              </a:rPr>
              <a:t> { </a:t>
            </a:r>
            <a:r>
              <a:rPr kumimoji="0" lang="en-US" altLang="en-US" sz="1500" b="0" i="0" u="none" strike="noStrike" cap="none" normalizeH="0" baseline="0" dirty="0">
                <a:ln>
                  <a:noFill/>
                </a:ln>
                <a:solidFill>
                  <a:srgbClr val="0000FF"/>
                </a:solidFill>
                <a:effectLst/>
                <a:latin typeface="Consolas" panose="020B0609020204030204" pitchFamily="49" charset="0"/>
              </a:rPr>
              <a:t>get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set</a:t>
            </a:r>
            <a:r>
              <a:rPr kumimoji="0" lang="en-US" altLang="en-US" sz="15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A31515"/>
                </a:solidFill>
                <a:effectLst/>
                <a:latin typeface="Consolas" panose="020B0609020204030204" pitchFamily="49" charset="0"/>
              </a:rPr>
              <a:t>"Title"</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string</a:t>
            </a:r>
            <a:r>
              <a:rPr kumimoji="0" lang="en-US" altLang="en-US" sz="1500" b="0" i="0" u="none" strike="noStrike" cap="none" normalizeH="0" baseline="0" dirty="0">
                <a:ln>
                  <a:noFill/>
                </a:ln>
                <a:solidFill>
                  <a:srgbClr val="000000"/>
                </a:solidFill>
                <a:effectLst/>
                <a:latin typeface="Consolas" panose="020B0609020204030204" pitchFamily="49" charset="0"/>
              </a:rPr>
              <a:t> Title { </a:t>
            </a:r>
            <a:r>
              <a:rPr kumimoji="0" lang="en-US" altLang="en-US" sz="1500" b="0" i="0" u="none" strike="noStrike" cap="none" normalizeH="0" baseline="0" dirty="0">
                <a:ln>
                  <a:noFill/>
                </a:ln>
                <a:solidFill>
                  <a:srgbClr val="0000FF"/>
                </a:solidFill>
                <a:effectLst/>
                <a:latin typeface="Consolas" panose="020B0609020204030204" pitchFamily="49" charset="0"/>
              </a:rPr>
              <a:t>get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set</a:t>
            </a:r>
            <a:r>
              <a:rPr kumimoji="0" lang="en-US" altLang="en-US" sz="15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A31515"/>
                </a:solidFill>
                <a:effectLst/>
                <a:latin typeface="Consolas" panose="020B0609020204030204" pitchFamily="49" charset="0"/>
              </a:rPr>
              <a:t>"Abstract"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string</a:t>
            </a:r>
            <a:r>
              <a:rPr kumimoji="0" lang="en-US" altLang="en-US" sz="1500" b="0" i="0" u="none" strike="noStrike" cap="none" normalizeH="0" baseline="0" dirty="0">
                <a:ln>
                  <a:noFill/>
                </a:ln>
                <a:solidFill>
                  <a:srgbClr val="000000"/>
                </a:solidFill>
                <a:effectLst/>
                <a:latin typeface="Consolas" panose="020B0609020204030204" pitchFamily="49" charset="0"/>
              </a:rPr>
              <a:t> Abstract { </a:t>
            </a:r>
            <a:r>
              <a:rPr kumimoji="0" lang="en-US" altLang="en-US" sz="1500" b="0" i="0" u="none" strike="noStrike" cap="none" normalizeH="0" baseline="0" dirty="0">
                <a:ln>
                  <a:noFill/>
                </a:ln>
                <a:solidFill>
                  <a:srgbClr val="0000FF"/>
                </a:solidFill>
                <a:effectLst/>
                <a:latin typeface="Consolas" panose="020B0609020204030204" pitchFamily="49" charset="0"/>
              </a:rPr>
              <a:t>get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set</a:t>
            </a:r>
            <a:r>
              <a:rPr kumimoji="0" lang="en-US" altLang="en-US" sz="15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err="1">
                <a:ln>
                  <a:noFill/>
                </a:ln>
                <a:solidFill>
                  <a:srgbClr val="A31515"/>
                </a:solidFill>
                <a:effectLst/>
                <a:latin typeface="Consolas" panose="020B0609020204030204" pitchFamily="49" charset="0"/>
              </a:rPr>
              <a:t>ElevatorPitcch</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string</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ElevatorPitcch</a:t>
            </a:r>
            <a:r>
              <a:rPr kumimoji="0" lang="en-US" altLang="en-US" sz="1500" b="0" i="0" u="none" strike="noStrike" cap="none" normalizeH="0" baseline="0" dirty="0">
                <a:ln>
                  <a:noFill/>
                </a:ln>
                <a:solidFill>
                  <a:srgbClr val="000000"/>
                </a:solidFill>
                <a:effectLst/>
                <a:latin typeface="Consolas" panose="020B0609020204030204" pitchFamily="49" charset="0"/>
              </a:rPr>
              <a:t> { </a:t>
            </a:r>
            <a:r>
              <a:rPr kumimoji="0" lang="en-US" altLang="en-US" sz="1500" b="0" i="0" u="none" strike="noStrike" cap="none" normalizeH="0" baseline="0" dirty="0">
                <a:ln>
                  <a:noFill/>
                </a:ln>
                <a:solidFill>
                  <a:srgbClr val="0000FF"/>
                </a:solidFill>
                <a:effectLst/>
                <a:latin typeface="Consolas" panose="020B0609020204030204" pitchFamily="49" charset="0"/>
              </a:rPr>
              <a:t>get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set</a:t>
            </a:r>
            <a:r>
              <a:rPr kumimoji="0" lang="en-US" altLang="en-US" sz="15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err="1">
                <a:ln>
                  <a:noFill/>
                </a:ln>
                <a:solidFill>
                  <a:srgbClr val="A31515"/>
                </a:solidFill>
                <a:effectLst/>
                <a:latin typeface="Consolas" panose="020B0609020204030204" pitchFamily="49" charset="0"/>
              </a:rPr>
              <a:t>ImportantDetails</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string</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sz="1500" b="0" i="0" u="none" strike="noStrike" cap="none" normalizeH="0" baseline="0" dirty="0">
                <a:ln>
                  <a:noFill/>
                </a:ln>
                <a:solidFill>
                  <a:srgbClr val="000000"/>
                </a:solidFill>
                <a:effectLst/>
                <a:latin typeface="Consolas" panose="020B0609020204030204" pitchFamily="49" charset="0"/>
              </a:rPr>
              <a:t> { </a:t>
            </a:r>
            <a:r>
              <a:rPr kumimoji="0" lang="en-US" altLang="en-US" sz="1500" b="0" i="0" u="none" strike="noStrike" cap="none" normalizeH="0" baseline="0" dirty="0">
                <a:ln>
                  <a:noFill/>
                </a:ln>
                <a:solidFill>
                  <a:srgbClr val="0000FF"/>
                </a:solidFill>
                <a:effectLst/>
                <a:latin typeface="Consolas" panose="020B0609020204030204" pitchFamily="49" charset="0"/>
              </a:rPr>
              <a:t>get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set</a:t>
            </a:r>
            <a:r>
              <a:rPr kumimoji="0" lang="en-US" altLang="en-US" sz="15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err="1">
                <a:ln>
                  <a:noFill/>
                </a:ln>
                <a:solidFill>
                  <a:srgbClr val="A31515"/>
                </a:solidFill>
                <a:effectLst/>
                <a:latin typeface="Consolas" panose="020B0609020204030204" pitchFamily="49" charset="0"/>
              </a:rPr>
              <a:t>LanguageCode</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string</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LanguageCode</a:t>
            </a:r>
            <a:r>
              <a:rPr kumimoji="0" lang="en-US" altLang="en-US" sz="1500" b="0" i="0" u="none" strike="noStrike" cap="none" normalizeH="0" baseline="0" dirty="0">
                <a:ln>
                  <a:noFill/>
                </a:ln>
                <a:solidFill>
                  <a:srgbClr val="000000"/>
                </a:solidFill>
                <a:effectLst/>
                <a:latin typeface="Consolas" panose="020B0609020204030204" pitchFamily="49" charset="0"/>
              </a:rPr>
              <a:t> { </a:t>
            </a:r>
            <a:r>
              <a:rPr kumimoji="0" lang="en-US" altLang="en-US" sz="1500" b="0" i="0" u="none" strike="noStrike" cap="none" normalizeH="0" baseline="0" dirty="0">
                <a:ln>
                  <a:noFill/>
                </a:ln>
                <a:solidFill>
                  <a:srgbClr val="0000FF"/>
                </a:solidFill>
                <a:effectLst/>
                <a:latin typeface="Consolas" panose="020B0609020204030204" pitchFamily="49" charset="0"/>
              </a:rPr>
              <a:t>get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set</a:t>
            </a:r>
            <a:r>
              <a:rPr kumimoji="0" lang="en-US" altLang="en-US" sz="15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err="1">
                <a:ln>
                  <a:noFill/>
                </a:ln>
                <a:solidFill>
                  <a:srgbClr val="A31515"/>
                </a:solidFill>
                <a:effectLst/>
                <a:latin typeface="Consolas" panose="020B0609020204030204" pitchFamily="49" charset="0"/>
              </a:rPr>
              <a:t>Langauge</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string</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Langauge</a:t>
            </a:r>
            <a:r>
              <a:rPr kumimoji="0" lang="en-US" altLang="en-US" sz="1500" b="0" i="0" u="none" strike="noStrike" cap="none" normalizeH="0" baseline="0" dirty="0">
                <a:ln>
                  <a:noFill/>
                </a:ln>
                <a:solidFill>
                  <a:srgbClr val="000000"/>
                </a:solidFill>
                <a:effectLst/>
                <a:latin typeface="Consolas" panose="020B0609020204030204" pitchFamily="49" charset="0"/>
              </a:rPr>
              <a:t> { </a:t>
            </a:r>
            <a:r>
              <a:rPr kumimoji="0" lang="en-US" altLang="en-US" sz="1500" b="0" i="0" u="none" strike="noStrike" cap="none" normalizeH="0" baseline="0" dirty="0">
                <a:ln>
                  <a:noFill/>
                </a:ln>
                <a:solidFill>
                  <a:srgbClr val="0000FF"/>
                </a:solidFill>
                <a:effectLst/>
                <a:latin typeface="Consolas" panose="020B0609020204030204" pitchFamily="49" charset="0"/>
              </a:rPr>
              <a:t>get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set</a:t>
            </a:r>
            <a:r>
              <a:rPr kumimoji="0" lang="en-US" altLang="en-US" sz="15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dirty="0">
                <a:solidFill>
                  <a:srgbClr val="000000"/>
                </a:solidFill>
                <a:latin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err="1">
                <a:ln>
                  <a:noFill/>
                </a:ln>
                <a:solidFill>
                  <a:srgbClr val="A31515"/>
                </a:solidFill>
                <a:effectLst/>
                <a:latin typeface="Consolas" panose="020B0609020204030204" pitchFamily="49" charset="0"/>
              </a:rPr>
              <a:t>LearningObjectives</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2B91AF"/>
                </a:solidFill>
                <a:effectLst/>
                <a:latin typeface="Consolas" panose="020B0609020204030204" pitchFamily="49" charset="0"/>
              </a:rPr>
              <a:t>LearningObjective</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LearningObjectives</a:t>
            </a:r>
            <a:r>
              <a:rPr kumimoji="0" lang="en-US" altLang="en-US" sz="1500" b="0" i="0" u="none" strike="noStrike" cap="none" normalizeH="0" baseline="0" dirty="0">
                <a:ln>
                  <a:noFill/>
                </a:ln>
                <a:solidFill>
                  <a:srgbClr val="000000"/>
                </a:solidFill>
                <a:effectLst/>
                <a:latin typeface="Consolas" panose="020B0609020204030204" pitchFamily="49" charset="0"/>
              </a:rPr>
              <a:t> { </a:t>
            </a:r>
            <a:r>
              <a:rPr kumimoji="0" lang="en-US" altLang="en-US" sz="1500" b="0" i="0" u="none" strike="noStrike" cap="none" normalizeH="0" baseline="0" dirty="0">
                <a:ln>
                  <a:noFill/>
                </a:ln>
                <a:solidFill>
                  <a:srgbClr val="0000FF"/>
                </a:solidFill>
                <a:effectLst/>
                <a:latin typeface="Consolas" panose="020B0609020204030204" pitchFamily="49" charset="0"/>
              </a:rPr>
              <a:t>get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set</a:t>
            </a:r>
            <a:r>
              <a:rPr kumimoji="0" lang="en-US" altLang="en-US" sz="15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dirty="0">
                <a:solidFill>
                  <a:srgbClr val="000000"/>
                </a:solidFill>
                <a:latin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A31515"/>
                </a:solidFill>
                <a:effectLst/>
                <a:latin typeface="Consolas" panose="020B0609020204030204" pitchFamily="49" charset="0"/>
              </a:rPr>
              <a:t>"Tags"</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2B91AF"/>
                </a:solidFill>
                <a:effectLst/>
                <a:latin typeface="Consolas" panose="020B0609020204030204" pitchFamily="49" charset="0"/>
              </a:rPr>
              <a:t>Tag</a:t>
            </a:r>
            <a:r>
              <a:rPr kumimoji="0" lang="en-US" altLang="en-US" sz="1500" b="0" i="0" u="none" strike="noStrike" cap="none" normalizeH="0" baseline="0" dirty="0">
                <a:ln>
                  <a:noFill/>
                </a:ln>
                <a:solidFill>
                  <a:srgbClr val="000000"/>
                </a:solidFill>
                <a:effectLst/>
                <a:latin typeface="Consolas" panose="020B0609020204030204" pitchFamily="49" charset="0"/>
              </a:rPr>
              <a:t>[] Tags { </a:t>
            </a:r>
            <a:r>
              <a:rPr kumimoji="0" lang="en-US" altLang="en-US" sz="1500" b="0" i="0" u="none" strike="noStrike" cap="none" normalizeH="0" baseline="0" dirty="0">
                <a:ln>
                  <a:noFill/>
                </a:ln>
                <a:solidFill>
                  <a:srgbClr val="0000FF"/>
                </a:solidFill>
                <a:effectLst/>
                <a:latin typeface="Consolas" panose="020B0609020204030204" pitchFamily="49" charset="0"/>
              </a:rPr>
              <a:t>get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set</a:t>
            </a:r>
            <a:r>
              <a:rPr kumimoji="0" lang="en-US" altLang="en-US" sz="15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dirty="0">
                <a:solidFill>
                  <a:srgbClr val="000000"/>
                </a:solidFill>
                <a:latin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500" b="0" i="0" u="none" strike="noStrike" cap="none" normalizeH="0" baseline="0" dirty="0">
                <a:ln>
                  <a:noFill/>
                </a:ln>
                <a:solidFill>
                  <a:srgbClr val="000000"/>
                </a:solidFill>
                <a:effectLst/>
                <a:latin typeface="Consolas" panose="020B0609020204030204" pitchFamily="49" charset="0"/>
              </a:rPr>
              <a:t>(</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err="1">
                <a:ln>
                  <a:noFill/>
                </a:ln>
                <a:solidFill>
                  <a:srgbClr val="A31515"/>
                </a:solidFill>
                <a:effectLst/>
                <a:latin typeface="Consolas" panose="020B0609020204030204" pitchFamily="49" charset="0"/>
              </a:rPr>
              <a:t>PresentationTypes</a:t>
            </a:r>
            <a:r>
              <a:rPr kumimoji="0" lang="en-US" altLang="en-US" sz="1500" b="0" i="0" u="none" strike="noStrike" cap="none" normalizeH="0" baseline="0" dirty="0">
                <a:ln>
                  <a:noFill/>
                </a:ln>
                <a:solidFill>
                  <a:srgbClr val="A31515"/>
                </a:solidFill>
                <a:effectLst/>
                <a:latin typeface="Consolas" panose="020B0609020204030204" pitchFamily="49" charset="0"/>
              </a:rPr>
              <a: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public</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2B91AF"/>
                </a:solidFill>
                <a:effectLst/>
                <a:latin typeface="Consolas" panose="020B0609020204030204" pitchFamily="49" charset="0"/>
              </a:rPr>
              <a:t>PresentationType</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rPr>
              <a:t>PresentationTypes</a:t>
            </a:r>
            <a:r>
              <a:rPr kumimoji="0" lang="en-US" altLang="en-US" sz="1500" b="0" i="0" u="none" strike="noStrike" cap="none" normalizeH="0" baseline="0" dirty="0">
                <a:ln>
                  <a:noFill/>
                </a:ln>
                <a:solidFill>
                  <a:srgbClr val="000000"/>
                </a:solidFill>
                <a:effectLst/>
                <a:latin typeface="Consolas" panose="020B0609020204030204" pitchFamily="49" charset="0"/>
              </a:rPr>
              <a:t> { </a:t>
            </a:r>
            <a:r>
              <a:rPr kumimoji="0" lang="en-US" altLang="en-US" sz="1500" b="0" i="0" u="none" strike="noStrike" cap="none" normalizeH="0" baseline="0" dirty="0">
                <a:ln>
                  <a:noFill/>
                </a:ln>
                <a:solidFill>
                  <a:srgbClr val="0000FF"/>
                </a:solidFill>
                <a:effectLst/>
                <a:latin typeface="Consolas" panose="020B0609020204030204" pitchFamily="49" charset="0"/>
              </a:rPr>
              <a:t>get</a:t>
            </a:r>
            <a:r>
              <a:rPr kumimoji="0" lang="en-US" altLang="en-US" sz="1500" b="0" i="0" u="none" strike="noStrike" cap="none" normalizeH="0" baseline="0" dirty="0">
                <a:ln>
                  <a:noFill/>
                </a:ln>
                <a:solidFill>
                  <a:srgbClr val="000000"/>
                </a:solidFill>
                <a:effectLst/>
                <a:latin typeface="Consolas" panose="020B0609020204030204" pitchFamily="49" charset="0"/>
              </a:rPr>
              <a:t>; </a:t>
            </a:r>
            <a:r>
              <a:rPr kumimoji="0" lang="en-US" altLang="en-US" sz="1500" b="0" i="0" u="none" strike="noStrike" cap="none" normalizeH="0" baseline="0" dirty="0">
                <a:ln>
                  <a:noFill/>
                </a:ln>
                <a:solidFill>
                  <a:srgbClr val="0000FF"/>
                </a:solidFill>
                <a:effectLst/>
                <a:latin typeface="Consolas" panose="020B0609020204030204" pitchFamily="49" charset="0"/>
              </a:rPr>
              <a:t>set</a:t>
            </a:r>
            <a:r>
              <a:rPr kumimoji="0" lang="en-US" altLang="en-US" sz="15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rPr>
              <a:t>} </a:t>
            </a: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
        <p:nvSpPr>
          <p:cNvPr id="5" name="Oval 4">
            <a:extLst>
              <a:ext uri="{FF2B5EF4-FFF2-40B4-BE49-F238E27FC236}">
                <a16:creationId xmlns:a16="http://schemas.microsoft.com/office/drawing/2014/main" id="{329DF172-0B8D-4847-AEEE-3BA8C97935CF}"/>
              </a:ext>
            </a:extLst>
          </p:cNvPr>
          <p:cNvSpPr/>
          <p:nvPr/>
        </p:nvSpPr>
        <p:spPr bwMode="auto">
          <a:xfrm>
            <a:off x="588263" y="1549400"/>
            <a:ext cx="1837437" cy="115570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9632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MongoDB API – How: Insert</a:t>
            </a:r>
          </a:p>
        </p:txBody>
      </p:sp>
      <p:sp>
        <p:nvSpPr>
          <p:cNvPr id="3" name="Rectangle 1">
            <a:extLst>
              <a:ext uri="{FF2B5EF4-FFF2-40B4-BE49-F238E27FC236}">
                <a16:creationId xmlns:a16="http://schemas.microsoft.com/office/drawing/2014/main" id="{1B894E15-B7C2-41AC-99F8-1866F2ADFC69}"/>
              </a:ext>
            </a:extLst>
          </p:cNvPr>
          <p:cNvSpPr>
            <a:spLocks noChangeArrowheads="1"/>
          </p:cNvSpPr>
          <p:nvPr/>
        </p:nvSpPr>
        <p:spPr bwMode="auto">
          <a:xfrm>
            <a:off x="588263" y="1225689"/>
            <a:ext cx="10832082"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void</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74531F"/>
                </a:solidFill>
                <a:effectLst/>
                <a:latin typeface="Consolas" panose="020B0609020204030204" pitchFamily="49" charset="0"/>
              </a:rPr>
              <a:t>CreatePresentation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2B91A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var</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collection</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8F08C4"/>
                </a:solidFill>
                <a:effectLst/>
                <a:latin typeface="Consolas" panose="020B0609020204030204" pitchFamily="49" charset="0"/>
              </a:rPr>
              <a:t>try</a:t>
            </a:r>
            <a:endParaRPr kumimoji="0" lang="en-US" altLang="en-US" sz="2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err="1">
                <a:ln>
                  <a:noFill/>
                </a:ln>
                <a:solidFill>
                  <a:srgbClr val="1F377F"/>
                </a:solidFill>
                <a:effectLst/>
                <a:latin typeface="Consolas" panose="020B0609020204030204" pitchFamily="49" charset="0"/>
              </a:rPr>
              <a:t>collection</a:t>
            </a:r>
            <a:r>
              <a:rPr kumimoji="0" lang="en-US" altLang="en-US" sz="2400" b="0" i="0" u="none" strike="noStrike" cap="none" normalizeH="0" baseline="0" dirty="0" err="1">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74531F"/>
                </a:solidFill>
                <a:effectLst/>
                <a:latin typeface="Consolas" panose="020B0609020204030204" pitchFamily="49" charset="0"/>
              </a:rPr>
              <a:t>InsertOne</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1F377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8F08C4"/>
                </a:solidFill>
                <a:effectLst/>
                <a:latin typeface="Consolas" panose="020B0609020204030204" pitchFamily="49" charset="0"/>
              </a:rPr>
              <a:t>catch</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2B91AF"/>
                </a:solidFill>
                <a:effectLst/>
                <a:latin typeface="Consolas" panose="020B0609020204030204" pitchFamily="49" charset="0"/>
              </a:rPr>
              <a:t>MongoCommandException</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ex</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msg</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err="1">
                <a:ln>
                  <a:noFill/>
                </a:ln>
                <a:solidFill>
                  <a:srgbClr val="1F377F"/>
                </a:solidFill>
                <a:effectLst/>
                <a:latin typeface="Consolas" panose="020B0609020204030204" pitchFamily="49" charset="0"/>
              </a:rPr>
              <a:t>ex</a:t>
            </a:r>
            <a:r>
              <a:rPr kumimoji="0" lang="en-US" altLang="en-US" sz="2400" b="0" i="0" u="none" strike="noStrike" cap="none" normalizeH="0" baseline="0" dirty="0" err="1">
                <a:ln>
                  <a:noFill/>
                </a:ln>
                <a:solidFill>
                  <a:srgbClr val="000000"/>
                </a:solidFill>
                <a:effectLst/>
                <a:latin typeface="Consolas" panose="020B0609020204030204" pitchFamily="49" charset="0"/>
              </a:rPr>
              <a:t>.Message</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8206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MongoDB API – How: Insert</a:t>
            </a:r>
          </a:p>
        </p:txBody>
      </p:sp>
      <p:sp>
        <p:nvSpPr>
          <p:cNvPr id="4" name="Rectangle 1">
            <a:extLst>
              <a:ext uri="{FF2B5EF4-FFF2-40B4-BE49-F238E27FC236}">
                <a16:creationId xmlns:a16="http://schemas.microsoft.com/office/drawing/2014/main" id="{25E0F703-F3F9-4200-A466-37DD8EE8A1AC}"/>
              </a:ext>
            </a:extLst>
          </p:cNvPr>
          <p:cNvSpPr>
            <a:spLocks noChangeArrowheads="1"/>
          </p:cNvSpPr>
          <p:nvPr/>
        </p:nvSpPr>
        <p:spPr bwMode="auto">
          <a:xfrm>
            <a:off x="588264" y="1225689"/>
            <a:ext cx="1101852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FF"/>
                </a:solidFill>
                <a:effectLst/>
                <a:latin typeface="Consolas" panose="020B0609020204030204" pitchFamily="49" charset="0"/>
              </a:rPr>
              <a:t>private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IMongoCollection</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2B91AF"/>
                </a:solidFill>
                <a:effectLst/>
                <a:latin typeface="Consolas" panose="020B0609020204030204" pitchFamily="49" charset="0"/>
              </a:rPr>
              <a:t>Presentation</a:t>
            </a:r>
            <a:r>
              <a:rPr kumimoji="0" lang="en-US" altLang="en-US" sz="1800" b="0" i="0" u="none" strike="noStrike" cap="none" normalizeH="0" baseline="0" dirty="0">
                <a:ln>
                  <a:noFill/>
                </a:ln>
                <a:solidFill>
                  <a:srgbClr val="000000"/>
                </a:solidFill>
                <a:effectLst/>
                <a:latin typeface="Consolas" panose="020B0609020204030204" pitchFamily="49" charset="0"/>
              </a:rPr>
              <a:t>&gt; </a:t>
            </a:r>
            <a:r>
              <a:rPr kumimoji="0" lang="en-US" altLang="en-US" sz="18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MongoClientSettings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settings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.Server</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MongoServerAddress</a:t>
            </a:r>
            <a:r>
              <a:rPr kumimoji="0" lang="en-US" altLang="en-US" sz="1800" b="0" i="0" u="none" strike="noStrike" cap="none" normalizeH="0" baseline="0" dirty="0">
                <a:ln>
                  <a:noFill/>
                </a:ln>
                <a:solidFill>
                  <a:srgbClr val="000000"/>
                </a:solidFill>
                <a:effectLst/>
                <a:latin typeface="Consolas" panose="020B0609020204030204" pitchFamily="49" charset="0"/>
              </a:rPr>
              <a:t>(host, 10255);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.UseTls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true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F377F"/>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.SslSettings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SslSettings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.SslSettings.EnabledSslProtocols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2B91AF"/>
                </a:solidFill>
                <a:effectLst/>
                <a:latin typeface="Consolas" panose="020B0609020204030204" pitchFamily="49" charset="0"/>
              </a:rPr>
              <a:t>SslProtocols</a:t>
            </a:r>
            <a:r>
              <a:rPr kumimoji="0" lang="en-US" altLang="en-US" sz="1800" b="0" i="0" u="none" strike="noStrike" cap="none" normalizeH="0" baseline="0" dirty="0">
                <a:ln>
                  <a:noFill/>
                </a:ln>
                <a:solidFill>
                  <a:srgbClr val="000000"/>
                </a:solidFill>
                <a:effectLst/>
                <a:latin typeface="Consolas" panose="020B0609020204030204" pitchFamily="49" charset="0"/>
              </a:rPr>
              <a:t>.Tls12;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MongoIdentity</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identity</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MongoInternalIdentity</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dbName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userName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MongoIdentityEvidence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evidence</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PasswordEvidence</a:t>
            </a:r>
            <a:r>
              <a:rPr kumimoji="0" lang="en-US" altLang="en-US" sz="1800" b="0" i="0" u="none" strike="noStrike" cap="none" normalizeH="0" baseline="0" dirty="0">
                <a:ln>
                  <a:noFill/>
                </a:ln>
                <a:solidFill>
                  <a:srgbClr val="000000"/>
                </a:solidFill>
                <a:effectLst/>
                <a:latin typeface="Consolas" panose="020B0609020204030204" pitchFamily="49" charset="0"/>
              </a:rPr>
              <a:t>(password);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.Credential</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MongoCredential</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"SCRAM-SHA-1"</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identity</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evidence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client</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1F377F"/>
                </a:solidFill>
                <a:effectLst/>
                <a:latin typeface="Consolas" panose="020B0609020204030204" pitchFamily="49" charset="0"/>
              </a:rPr>
              <a:t>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var</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database</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err="1">
                <a:ln>
                  <a:noFill/>
                </a:ln>
                <a:solidFill>
                  <a:srgbClr val="1F377F"/>
                </a:solidFill>
                <a:effectLst/>
                <a:latin typeface="Consolas" panose="020B0609020204030204" pitchFamily="49" charset="0"/>
              </a:rPr>
              <a:t>client</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GetDatabase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dbName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var</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presetationCollection</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err="1">
                <a:ln>
                  <a:noFill/>
                </a:ln>
                <a:solidFill>
                  <a:srgbClr val="1F377F"/>
                </a:solidFill>
                <a:effectLst/>
                <a:latin typeface="Consolas" panose="020B0609020204030204" pitchFamily="49" charset="0"/>
              </a:rPr>
              <a:t>database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GetCollection</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2B91AF"/>
                </a:solidFill>
                <a:effectLst/>
                <a:latin typeface="Consolas" panose="020B0609020204030204" pitchFamily="49" charset="0"/>
              </a:rPr>
              <a:t>Presentation</a:t>
            </a:r>
            <a:r>
              <a:rPr kumimoji="0" lang="en-US" altLang="en-US" sz="1800" b="0" i="0" u="none" strike="noStrike" cap="none" normalizeH="0" baseline="0" dirty="0">
                <a:ln>
                  <a:noFill/>
                </a:ln>
                <a:solidFill>
                  <a:srgbClr val="000000"/>
                </a:solidFill>
                <a:effectLst/>
                <a:latin typeface="Consolas" panose="020B0609020204030204" pitchFamily="49" charset="0"/>
              </a:rPr>
              <a:t>&gt;(</a:t>
            </a:r>
            <a:r>
              <a:rPr kumimoji="0" lang="en-US" altLang="en-US" sz="1800" b="0" i="0" u="none" strike="noStrike" cap="none" normalizeH="0" baseline="0" dirty="0" err="1">
                <a:ln>
                  <a:noFill/>
                </a:ln>
                <a:solidFill>
                  <a:srgbClr val="000000"/>
                </a:solidFill>
                <a:effectLst/>
                <a:latin typeface="Consolas" panose="020B0609020204030204" pitchFamily="49" charset="0"/>
              </a:rPr>
              <a:t>collectionName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return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presetationCollection</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0300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MongoDB API – How: Query</a:t>
            </a:r>
          </a:p>
        </p:txBody>
      </p:sp>
      <p:sp>
        <p:nvSpPr>
          <p:cNvPr id="4" name="Rectangle 1">
            <a:extLst>
              <a:ext uri="{FF2B5EF4-FFF2-40B4-BE49-F238E27FC236}">
                <a16:creationId xmlns:a16="http://schemas.microsoft.com/office/drawing/2014/main" id="{E8A11F96-C9C7-4CB9-8C8A-029AD7A246F4}"/>
              </a:ext>
            </a:extLst>
          </p:cNvPr>
          <p:cNvSpPr>
            <a:spLocks noChangeArrowheads="1"/>
          </p:cNvSpPr>
          <p:nvPr/>
        </p:nvSpPr>
        <p:spPr bwMode="auto">
          <a:xfrm>
            <a:off x="679959" y="1225689"/>
            <a:ext cx="10648690" cy="4093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FF"/>
                </a:solidFill>
                <a:effectLst/>
                <a:latin typeface="Consolas" panose="020B0609020204030204" pitchFamily="49" charset="0"/>
              </a:rPr>
              <a:t>public</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2B91AF"/>
                </a:solidFill>
                <a:effectLst/>
                <a:latin typeface="Consolas" panose="020B0609020204030204" pitchFamily="49" charset="0"/>
              </a:rPr>
              <a:t>List</a:t>
            </a:r>
            <a:r>
              <a:rPr kumimoji="0" lang="en-US" altLang="en-US" sz="2600" b="0" i="0" u="none" strike="noStrike" cap="none" normalizeH="0" baseline="0" dirty="0">
                <a:ln>
                  <a:noFill/>
                </a:ln>
                <a:solidFill>
                  <a:srgbClr val="000000"/>
                </a:solidFill>
                <a:effectLst/>
                <a:latin typeface="Consolas" panose="020B0609020204030204" pitchFamily="49" charset="0"/>
              </a:rPr>
              <a:t>&lt;</a:t>
            </a:r>
            <a:r>
              <a:rPr kumimoji="0" lang="en-US" altLang="en-US" sz="2600" b="0" i="0" u="none" strike="noStrike" cap="none" normalizeH="0" baseline="0" dirty="0">
                <a:ln>
                  <a:noFill/>
                </a:ln>
                <a:solidFill>
                  <a:srgbClr val="2B91AF"/>
                </a:solidFill>
                <a:effectLst/>
                <a:latin typeface="Consolas" panose="020B0609020204030204" pitchFamily="49" charset="0"/>
              </a:rPr>
              <a:t>Presentation</a:t>
            </a:r>
            <a:r>
              <a:rPr kumimoji="0" lang="en-US" altLang="en-US" sz="2600" b="0" i="0" u="none" strike="noStrike" cap="none" normalizeH="0" baseline="0" dirty="0">
                <a:ln>
                  <a:noFill/>
                </a:ln>
                <a:solidFill>
                  <a:srgbClr val="000000"/>
                </a:solidFill>
                <a:effectLst/>
                <a:latin typeface="Consolas" panose="020B0609020204030204" pitchFamily="49" charset="0"/>
              </a:rPr>
              <a:t>&gt; </a:t>
            </a:r>
            <a:r>
              <a:rPr kumimoji="0" lang="en-US" altLang="en-US" sz="2600" b="0" i="0" u="none" strike="noStrike" cap="none" normalizeH="0" baseline="0" dirty="0" err="1">
                <a:ln>
                  <a:noFill/>
                </a:ln>
                <a:solidFill>
                  <a:srgbClr val="74531F"/>
                </a:solidFill>
                <a:effectLst/>
                <a:latin typeface="Consolas" panose="020B0609020204030204" pitchFamily="49" charset="0"/>
              </a:rPr>
              <a:t>GetAllPresentations</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try</a:t>
            </a:r>
            <a:r>
              <a:rPr kumimoji="0" lang="en-US" altLang="en-US" sz="2600" b="0" i="0" u="none" strike="noStrike" cap="none" normalizeH="0" baseline="0" dirty="0">
                <a:ln>
                  <a:noFill/>
                </a:ln>
                <a:solidFill>
                  <a:srgbClr val="000000"/>
                </a:solidFill>
                <a:effectLst/>
                <a:latin typeface="Consolas" panose="020B0609020204030204" pitchFamily="49" charset="0"/>
              </a:rPr>
              <a:t> { </a:t>
            </a:r>
            <a:r>
              <a:rPr kumimoji="0" lang="en-US" altLang="en-US" sz="2600" b="0" i="0" u="none" strike="noStrike" cap="none" normalizeH="0" baseline="0" dirty="0">
                <a:ln>
                  <a:noFill/>
                </a:ln>
                <a:solidFill>
                  <a:srgbClr val="0000FF"/>
                </a:solidFill>
                <a:effectLst/>
                <a:latin typeface="Consolas" panose="020B0609020204030204" pitchFamily="49" charset="0"/>
              </a:rPr>
              <a:t>var</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1F377F"/>
                </a:solidFill>
                <a:effectLst/>
                <a:latin typeface="Consolas" panose="020B0609020204030204" pitchFamily="49" charset="0"/>
              </a:rPr>
              <a:t>collection</a:t>
            </a:r>
            <a:r>
              <a:rPr kumimoji="0" lang="en-US" altLang="en-US" sz="2600" b="0" i="0" u="none" strike="noStrike" cap="none" normalizeH="0" baseline="0" dirty="0">
                <a:ln>
                  <a:noFill/>
                </a:ln>
                <a:solidFill>
                  <a:srgbClr val="000000"/>
                </a:solidFill>
                <a:effectLst/>
                <a:latin typeface="Consolas" panose="020B0609020204030204" pitchFamily="49" charset="0"/>
              </a:rPr>
              <a:t> = </a:t>
            </a:r>
            <a:r>
              <a:rPr kumimoji="0" lang="en-US" altLang="en-US" sz="26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return</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1F377F"/>
                </a:solidFill>
                <a:effectLst/>
                <a:latin typeface="Consolas" panose="020B0609020204030204" pitchFamily="49" charset="0"/>
              </a:rPr>
              <a:t>collection</a:t>
            </a:r>
            <a:r>
              <a:rPr kumimoji="0" lang="en-US" altLang="en-US" sz="2600" b="0" i="0" u="none" strike="noStrike" cap="none" normalizeH="0" baseline="0" dirty="0" err="1">
                <a:ln>
                  <a:noFill/>
                </a:ln>
                <a:solidFill>
                  <a:srgbClr val="000000"/>
                </a:solidFill>
                <a:effectLst/>
                <a:latin typeface="Consolas" panose="020B0609020204030204" pitchFamily="49" charset="0"/>
              </a:rPr>
              <a:t>.</a:t>
            </a:r>
            <a:r>
              <a:rPr kumimoji="0" lang="en-US" altLang="en-US" sz="2600" b="0" i="0" u="none" strike="noStrike" cap="none" normalizeH="0" baseline="0" dirty="0" err="1">
                <a:ln>
                  <a:noFill/>
                </a:ln>
                <a:solidFill>
                  <a:srgbClr val="74531F"/>
                </a:solidFill>
                <a:effectLst/>
                <a:latin typeface="Consolas" panose="020B0609020204030204" pitchFamily="49" charset="0"/>
              </a:rPr>
              <a:t>Find</a:t>
            </a:r>
            <a:r>
              <a:rPr kumimoji="0" lang="en-US" altLang="en-US" sz="2600" b="0" i="0" u="none" strike="noStrike" cap="none" normalizeH="0" baseline="0" dirty="0">
                <a:ln>
                  <a:noFill/>
                </a:ln>
                <a:solidFill>
                  <a:srgbClr val="000000"/>
                </a:solidFill>
                <a:effectLst/>
                <a:latin typeface="Consolas" panose="020B0609020204030204" pitchFamily="49" charset="0"/>
              </a:rPr>
              <a:t>(</a:t>
            </a:r>
            <a:r>
              <a:rPr kumimoji="0" lang="en-US" altLang="en-US" sz="2600" b="0" i="0" u="none" strike="noStrike" cap="none" normalizeH="0" baseline="0" dirty="0">
                <a:ln>
                  <a:noFill/>
                </a:ln>
                <a:solidFill>
                  <a:srgbClr val="0000FF"/>
                </a:solidFill>
                <a:effectLst/>
                <a:latin typeface="Consolas" panose="020B0609020204030204" pitchFamily="49" charset="0"/>
              </a:rPr>
              <a:t>new</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2B91AF"/>
                </a:solidFill>
                <a:effectLst/>
                <a:latin typeface="Consolas" panose="020B0609020204030204" pitchFamily="49" charset="0"/>
              </a:rPr>
              <a:t>BsonDocument</a:t>
            </a:r>
            <a:r>
              <a:rPr kumimoji="0" lang="en-US" altLang="en-US" sz="2600" b="0" i="0" u="none" strike="noStrike" cap="none" normalizeH="0" baseline="0" dirty="0">
                <a:ln>
                  <a:noFill/>
                </a:ln>
                <a:solidFill>
                  <a:srgbClr val="000000"/>
                </a:solidFill>
                <a:effectLst/>
                <a:latin typeface="Consolas" panose="020B0609020204030204" pitchFamily="49" charset="0"/>
              </a:rPr>
              <a:t>()).</a:t>
            </a:r>
            <a:r>
              <a:rPr kumimoji="0" lang="en-US" altLang="en-US" sz="2600" b="0" i="0" u="none" strike="noStrike" cap="none" normalizeH="0" baseline="0" dirty="0" err="1">
                <a:ln>
                  <a:noFill/>
                </a:ln>
                <a:solidFill>
                  <a:srgbClr val="74531F"/>
                </a:solidFill>
                <a:effectLst/>
                <a:latin typeface="Consolas" panose="020B0609020204030204" pitchFamily="49" charset="0"/>
              </a:rPr>
              <a:t>ToList</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8F08C4"/>
                </a:solidFill>
                <a:effectLst/>
                <a:latin typeface="Consolas" panose="020B0609020204030204" pitchFamily="49" charset="0"/>
              </a:rPr>
              <a:t>  catch</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2B91AF"/>
                </a:solidFill>
                <a:effectLst/>
                <a:latin typeface="Consolas" panose="020B0609020204030204" pitchFamily="49" charset="0"/>
              </a:rPr>
              <a:t>MongoConnectionException</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return</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0000FF"/>
                </a:solidFill>
                <a:effectLst/>
                <a:latin typeface="Consolas" panose="020B0609020204030204" pitchFamily="49" charset="0"/>
              </a:rPr>
              <a:t>new</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2B91AF"/>
                </a:solidFill>
                <a:effectLst/>
                <a:latin typeface="Consolas" panose="020B0609020204030204" pitchFamily="49" charset="0"/>
              </a:rPr>
              <a:t>List</a:t>
            </a:r>
            <a:r>
              <a:rPr kumimoji="0" lang="en-US" altLang="en-US" sz="2600" b="0" i="0" u="none" strike="noStrike" cap="none" normalizeH="0" baseline="0" dirty="0">
                <a:ln>
                  <a:noFill/>
                </a:ln>
                <a:solidFill>
                  <a:srgbClr val="000000"/>
                </a:solidFill>
                <a:effectLst/>
                <a:latin typeface="Consolas" panose="020B0609020204030204" pitchFamily="49" charset="0"/>
              </a:rPr>
              <a:t>&lt;</a:t>
            </a:r>
            <a:r>
              <a:rPr kumimoji="0" lang="en-US" altLang="en-US" sz="2600" b="0" i="0" u="none" strike="noStrike" cap="none" normalizeH="0" baseline="0" dirty="0">
                <a:ln>
                  <a:noFill/>
                </a:ln>
                <a:solidFill>
                  <a:srgbClr val="2B91AF"/>
                </a:solidFill>
                <a:effectLst/>
                <a:latin typeface="Consolas" panose="020B0609020204030204" pitchFamily="49" charset="0"/>
              </a:rPr>
              <a:t>Presentation</a:t>
            </a:r>
            <a:r>
              <a:rPr kumimoji="0" lang="en-US" altLang="en-US" sz="2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endParaRPr kumimoji="0" lang="en-US" altLang="en-US" sz="2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931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3537-735B-4879-BB73-5EBA7A0B8D83}"/>
              </a:ext>
            </a:extLst>
          </p:cNvPr>
          <p:cNvSpPr>
            <a:spLocks noGrp="1"/>
          </p:cNvSpPr>
          <p:nvPr>
            <p:ph type="title"/>
          </p:nvPr>
        </p:nvSpPr>
        <p:spPr>
          <a:xfrm>
            <a:off x="588263" y="585788"/>
            <a:ext cx="4159950" cy="5683249"/>
          </a:xfrm>
          <a:prstGeom prst="rect">
            <a:avLst/>
          </a:prstGeom>
        </p:spPr>
        <p:txBody>
          <a:bodyPr wrap="square" anchor="ctr">
            <a:normAutofit/>
          </a:bodyPr>
          <a:lstStyle/>
          <a:p>
            <a:pPr algn="ctr"/>
            <a:r>
              <a:rPr lang="en-US" sz="6000" dirty="0">
                <a:solidFill>
                  <a:srgbClr val="0078D4"/>
                </a:solidFill>
              </a:rPr>
              <a:t>Gremlin API</a:t>
            </a:r>
            <a:br>
              <a:rPr lang="en-US" dirty="0">
                <a:solidFill>
                  <a:srgbClr val="0078D4"/>
                </a:solidFill>
              </a:rPr>
            </a:br>
            <a:r>
              <a:rPr lang="en-US" dirty="0">
                <a:solidFill>
                  <a:srgbClr val="0078D4"/>
                </a:solidFill>
              </a:rPr>
              <a:t>Document Database</a:t>
            </a:r>
          </a:p>
        </p:txBody>
      </p:sp>
      <p:pic>
        <p:nvPicPr>
          <p:cNvPr id="9" name="Graphic 8">
            <a:extLst>
              <a:ext uri="{FF2B5EF4-FFF2-40B4-BE49-F238E27FC236}">
                <a16:creationId xmlns:a16="http://schemas.microsoft.com/office/drawing/2014/main" id="{C3D28EE3-5343-4014-9881-B5C096CCFACB}"/>
              </a:ext>
            </a:extLst>
          </p:cNvPr>
          <p:cNvPicPr>
            <a:picLocks noChangeAspect="1"/>
          </p:cNvPicPr>
          <p:nvPr/>
        </p:nvPicPr>
        <p:blipFill>
          <a:blip r:embed="rId2"/>
          <a:srcRect/>
          <a:stretch/>
        </p:blipFill>
        <p:spPr>
          <a:xfrm>
            <a:off x="5334000" y="0"/>
            <a:ext cx="6858000" cy="6858000"/>
          </a:xfrm>
          <a:prstGeom prst="rect">
            <a:avLst/>
          </a:prstGeom>
        </p:spPr>
      </p:pic>
    </p:spTree>
    <p:extLst>
      <p:ext uri="{BB962C8B-B14F-4D97-AF65-F5344CB8AC3E}">
        <p14:creationId xmlns:p14="http://schemas.microsoft.com/office/powerpoint/2010/main" val="4354407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1585211"/>
            <a:ext cx="9403516" cy="4178360"/>
            <a:chOff x="712834" y="1507940"/>
            <a:chExt cx="9403516" cy="4178360"/>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34" name="TextBox 33">
              <a:extLst>
                <a:ext uri="{FF2B5EF4-FFF2-40B4-BE49-F238E27FC236}">
                  <a16:creationId xmlns:a16="http://schemas.microsoft.com/office/drawing/2014/main" id="{BD0BC1D0-9A62-4DCB-8100-794A8DD63717}"/>
                </a:ext>
              </a:extLst>
            </p:cNvPr>
            <p:cNvSpPr txBox="1"/>
            <p:nvPr/>
          </p:nvSpPr>
          <p:spPr>
            <a:xfrm>
              <a:off x="2743819" y="1507940"/>
              <a:ext cx="7372531" cy="1754326"/>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5400" b="0" i="0" u="none" strike="noStrike" kern="0" cap="none" spc="0" normalizeH="0" baseline="3000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gr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33" name="Title 10">
            <a:extLst>
              <a:ext uri="{FF2B5EF4-FFF2-40B4-BE49-F238E27FC236}">
                <a16:creationId xmlns:a16="http://schemas.microsoft.com/office/drawing/2014/main" id="{55FFF835-FC4A-134B-AE66-7F35DC0EA6C0}"/>
              </a:ext>
            </a:extLst>
          </p:cNvPr>
          <p:cNvSpPr>
            <a:spLocks noGrp="1"/>
          </p:cNvSpPr>
          <p:nvPr>
            <p:ph type="title"/>
          </p:nvPr>
        </p:nvSpPr>
        <p:spPr>
          <a:xfrm>
            <a:off x="389859" y="250170"/>
            <a:ext cx="11018520" cy="553998"/>
          </a:xfrm>
        </p:spPr>
        <p:txBody>
          <a:bodyPr/>
          <a:lstStyle/>
          <a:p>
            <a:pPr>
              <a:spcBef>
                <a:spcPts val="600"/>
              </a:spcBef>
            </a:pPr>
            <a:r>
              <a:rPr lang="en-US"/>
              <a:t>Azure Cosmos DB</a:t>
            </a:r>
            <a:br>
              <a:rPr lang="en-US"/>
            </a:br>
            <a:endParaRPr lang="en-US" cap="none"/>
          </a:p>
        </p:txBody>
      </p:sp>
      <p:sp>
        <p:nvSpPr>
          <p:cNvPr id="134" name="Rectangle 133">
            <a:extLst>
              <a:ext uri="{FF2B5EF4-FFF2-40B4-BE49-F238E27FC236}">
                <a16:creationId xmlns:a16="http://schemas.microsoft.com/office/drawing/2014/main" id="{A6D8F800-35D0-9647-89A8-9976C47EFE52}"/>
              </a:ext>
            </a:extLst>
          </p:cNvPr>
          <p:cNvSpPr/>
          <p:nvPr/>
        </p:nvSpPr>
        <p:spPr>
          <a:xfrm>
            <a:off x="332265" y="886754"/>
            <a:ext cx="9495050" cy="400110"/>
          </a:xfrm>
          <a:prstGeom prst="rect">
            <a:avLst/>
          </a:prstGeom>
        </p:spPr>
        <p:txBody>
          <a:bodyPr wrap="square" anchor="t">
            <a:spAutoFit/>
          </a:bodyPr>
          <a:lstStyle/>
          <a:p>
            <a:r>
              <a:rPr lang="en-US" sz="2000"/>
              <a:t>A globally-distributed, massively-scalable, multi-model database service</a:t>
            </a:r>
            <a:endParaRPr lang="en-US" sz="2000">
              <a:cs typeface="Segoe UI"/>
            </a:endParaRPr>
          </a:p>
        </p:txBody>
      </p:sp>
    </p:spTree>
    <p:extLst>
      <p:ext uri="{BB962C8B-B14F-4D97-AF65-F5344CB8AC3E}">
        <p14:creationId xmlns:p14="http://schemas.microsoft.com/office/powerpoint/2010/main" val="2931498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A52-FB11-476B-B97E-F4FAB64DC7F2}"/>
              </a:ext>
            </a:extLst>
          </p:cNvPr>
          <p:cNvSpPr>
            <a:spLocks noGrp="1"/>
          </p:cNvSpPr>
          <p:nvPr>
            <p:ph type="title"/>
          </p:nvPr>
        </p:nvSpPr>
        <p:spPr/>
        <p:txBody>
          <a:bodyPr/>
          <a:lstStyle/>
          <a:p>
            <a:r>
              <a:rPr lang="en-US" dirty="0"/>
              <a:t>Gremlin API – What</a:t>
            </a:r>
          </a:p>
        </p:txBody>
      </p:sp>
      <p:sp>
        <p:nvSpPr>
          <p:cNvPr id="6" name="Rectangle 5">
            <a:extLst>
              <a:ext uri="{FF2B5EF4-FFF2-40B4-BE49-F238E27FC236}">
                <a16:creationId xmlns:a16="http://schemas.microsoft.com/office/drawing/2014/main" id="{FB2D7477-A5B0-41F8-BA81-65E95A3554A4}"/>
              </a:ext>
            </a:extLst>
          </p:cNvPr>
          <p:cNvSpPr/>
          <p:nvPr/>
        </p:nvSpPr>
        <p:spPr bwMode="auto">
          <a:xfrm>
            <a:off x="440433"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Vertices and Edges</a:t>
            </a:r>
          </a:p>
        </p:txBody>
      </p:sp>
      <p:sp>
        <p:nvSpPr>
          <p:cNvPr id="7" name="Rectangle 6">
            <a:extLst>
              <a:ext uri="{FF2B5EF4-FFF2-40B4-BE49-F238E27FC236}">
                <a16:creationId xmlns:a16="http://schemas.microsoft.com/office/drawing/2014/main" id="{D9D6AEAA-45BB-4A33-8590-B9ED62B05973}"/>
              </a:ext>
            </a:extLst>
          </p:cNvPr>
          <p:cNvSpPr/>
          <p:nvPr/>
        </p:nvSpPr>
        <p:spPr bwMode="auto">
          <a:xfrm>
            <a:off x="4394200"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Natural Data Representation</a:t>
            </a:r>
          </a:p>
        </p:txBody>
      </p:sp>
      <p:sp>
        <p:nvSpPr>
          <p:cNvPr id="8" name="Rectangle 7">
            <a:extLst>
              <a:ext uri="{FF2B5EF4-FFF2-40B4-BE49-F238E27FC236}">
                <a16:creationId xmlns:a16="http://schemas.microsoft.com/office/drawing/2014/main" id="{B170CDD3-AACA-4219-9CA6-ADB95F492901}"/>
              </a:ext>
            </a:extLst>
          </p:cNvPr>
          <p:cNvSpPr/>
          <p:nvPr/>
        </p:nvSpPr>
        <p:spPr bwMode="auto">
          <a:xfrm>
            <a:off x="8347967"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Model All Kinds of Scenarios</a:t>
            </a:r>
          </a:p>
        </p:txBody>
      </p:sp>
    </p:spTree>
    <p:extLst>
      <p:ext uri="{BB962C8B-B14F-4D97-AF65-F5344CB8AC3E}">
        <p14:creationId xmlns:p14="http://schemas.microsoft.com/office/powerpoint/2010/main" val="1114624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6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dirty="0"/>
              <a:t>What is a Graph</a:t>
            </a:r>
          </a:p>
        </p:txBody>
      </p:sp>
      <p:pic>
        <p:nvPicPr>
          <p:cNvPr id="2" name="Picture 1">
            <a:extLst>
              <a:ext uri="{FF2B5EF4-FFF2-40B4-BE49-F238E27FC236}">
                <a16:creationId xmlns:a16="http://schemas.microsoft.com/office/drawing/2014/main" id="{EAE614C0-B8E1-4210-9772-262237022E35}"/>
              </a:ext>
            </a:extLst>
          </p:cNvPr>
          <p:cNvPicPr>
            <a:picLocks noChangeAspect="1"/>
          </p:cNvPicPr>
          <p:nvPr/>
        </p:nvPicPr>
        <p:blipFill>
          <a:blip r:embed="rId3"/>
          <a:stretch>
            <a:fillRect/>
          </a:stretch>
        </p:blipFill>
        <p:spPr>
          <a:xfrm>
            <a:off x="4242196" y="1385299"/>
            <a:ext cx="4673203" cy="5151911"/>
          </a:xfrm>
          <a:prstGeom prst="rect">
            <a:avLst/>
          </a:prstGeom>
        </p:spPr>
      </p:pic>
    </p:spTree>
    <p:extLst>
      <p:ext uri="{BB962C8B-B14F-4D97-AF65-F5344CB8AC3E}">
        <p14:creationId xmlns:p14="http://schemas.microsoft.com/office/powerpoint/2010/main" val="166680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Property Graph Model</a:t>
            </a:r>
          </a:p>
        </p:txBody>
      </p:sp>
      <p:sp>
        <p:nvSpPr>
          <p:cNvPr id="13" name="Oval 12">
            <a:extLst>
              <a:ext uri="{FF2B5EF4-FFF2-40B4-BE49-F238E27FC236}">
                <a16:creationId xmlns:a16="http://schemas.microsoft.com/office/drawing/2014/main" id="{39CAE30C-DFFE-425C-B4D0-793606AA095F}"/>
              </a:ext>
            </a:extLst>
          </p:cNvPr>
          <p:cNvSpPr/>
          <p:nvPr/>
        </p:nvSpPr>
        <p:spPr>
          <a:xfrm>
            <a:off x="147233" y="3429000"/>
            <a:ext cx="3277891" cy="2673457"/>
          </a:xfrm>
          <a:prstGeom prst="ellipse">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FFFFFF"/>
                </a:solidFill>
              </a:rPr>
              <a:t>Name:</a:t>
            </a:r>
            <a:r>
              <a:rPr lang="en-US" dirty="0">
                <a:solidFill>
                  <a:srgbClr val="FFFFFF"/>
                </a:solidFill>
              </a:rPr>
              <a:t> Chad Green</a:t>
            </a:r>
          </a:p>
          <a:p>
            <a:pPr algn="ctr"/>
            <a:r>
              <a:rPr lang="en-US" b="1" dirty="0">
                <a:solidFill>
                  <a:srgbClr val="FFFFFF"/>
                </a:solidFill>
              </a:rPr>
              <a:t>Location:</a:t>
            </a:r>
            <a:r>
              <a:rPr lang="en-US" dirty="0">
                <a:solidFill>
                  <a:srgbClr val="FFFFFF"/>
                </a:solidFill>
              </a:rPr>
              <a:t> Louisville, KY</a:t>
            </a:r>
          </a:p>
          <a:p>
            <a:pPr algn="ctr"/>
            <a:r>
              <a:rPr lang="en-US" b="1" dirty="0">
                <a:solidFill>
                  <a:srgbClr val="FFFFFF"/>
                </a:solidFill>
              </a:rPr>
              <a:t>Title:</a:t>
            </a:r>
            <a:r>
              <a:rPr lang="en-US" dirty="0">
                <a:solidFill>
                  <a:srgbClr val="FFFFFF"/>
                </a:solidFill>
              </a:rPr>
              <a:t> Director of Software Development</a:t>
            </a:r>
          </a:p>
        </p:txBody>
      </p:sp>
      <p:sp>
        <p:nvSpPr>
          <p:cNvPr id="14" name="Oval 13">
            <a:extLst>
              <a:ext uri="{FF2B5EF4-FFF2-40B4-BE49-F238E27FC236}">
                <a16:creationId xmlns:a16="http://schemas.microsoft.com/office/drawing/2014/main" id="{2B2716A0-86E6-4742-AF56-B91DBE83E055}"/>
              </a:ext>
            </a:extLst>
          </p:cNvPr>
          <p:cNvSpPr/>
          <p:nvPr/>
        </p:nvSpPr>
        <p:spPr>
          <a:xfrm>
            <a:off x="8529233" y="3428999"/>
            <a:ext cx="3277891" cy="2673457"/>
          </a:xfrm>
          <a:prstGeom prst="ellipse">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FFFFFF"/>
                </a:solidFill>
              </a:rPr>
              <a:t>Name:</a:t>
            </a:r>
            <a:r>
              <a:rPr lang="en-US" dirty="0">
                <a:solidFill>
                  <a:srgbClr val="FFFFFF"/>
                </a:solidFill>
              </a:rPr>
              <a:t> </a:t>
            </a:r>
            <a:r>
              <a:rPr lang="en-US" dirty="0" err="1">
                <a:solidFill>
                  <a:srgbClr val="FFFFFF"/>
                </a:solidFill>
              </a:rPr>
              <a:t>ScholarRx</a:t>
            </a:r>
            <a:endParaRPr lang="en-US" dirty="0">
              <a:solidFill>
                <a:srgbClr val="FFFFFF"/>
              </a:solidFill>
            </a:endParaRPr>
          </a:p>
          <a:p>
            <a:pPr algn="ctr"/>
            <a:r>
              <a:rPr lang="en-US" b="1" dirty="0">
                <a:solidFill>
                  <a:srgbClr val="FFFFFF"/>
                </a:solidFill>
              </a:rPr>
              <a:t>Location:</a:t>
            </a:r>
            <a:r>
              <a:rPr lang="en-US" dirty="0">
                <a:solidFill>
                  <a:srgbClr val="FFFFFF"/>
                </a:solidFill>
              </a:rPr>
              <a:t> Elizabethtown, KY</a:t>
            </a:r>
          </a:p>
        </p:txBody>
      </p:sp>
      <p:sp>
        <p:nvSpPr>
          <p:cNvPr id="15" name="Arrow: Right 14">
            <a:extLst>
              <a:ext uri="{FF2B5EF4-FFF2-40B4-BE49-F238E27FC236}">
                <a16:creationId xmlns:a16="http://schemas.microsoft.com/office/drawing/2014/main" id="{98F6B914-8C0B-44D0-B54B-4154549729DE}"/>
              </a:ext>
            </a:extLst>
          </p:cNvPr>
          <p:cNvSpPr/>
          <p:nvPr/>
        </p:nvSpPr>
        <p:spPr>
          <a:xfrm>
            <a:off x="3777646" y="4293030"/>
            <a:ext cx="4399065" cy="945394"/>
          </a:xfrm>
          <a:prstGeom prst="rightArrow">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FFFFFF"/>
                </a:solidFill>
              </a:rPr>
              <a:t>Date of Employment: 2/28/2019</a:t>
            </a:r>
          </a:p>
        </p:txBody>
      </p:sp>
      <p:sp>
        <p:nvSpPr>
          <p:cNvPr id="16" name="Rectangle 15">
            <a:extLst>
              <a:ext uri="{FF2B5EF4-FFF2-40B4-BE49-F238E27FC236}">
                <a16:creationId xmlns:a16="http://schemas.microsoft.com/office/drawing/2014/main" id="{E91E6D2C-8A3D-483D-A761-E96C01BA5975}"/>
              </a:ext>
            </a:extLst>
          </p:cNvPr>
          <p:cNvSpPr/>
          <p:nvPr/>
        </p:nvSpPr>
        <p:spPr>
          <a:xfrm>
            <a:off x="1142998" y="3587857"/>
            <a:ext cx="1286359" cy="410705"/>
          </a:xfrm>
          <a:prstGeom prst="rect">
            <a:avLst/>
          </a:prstGeom>
          <a:solidFill>
            <a:srgbClr val="D83B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Employee</a:t>
            </a:r>
          </a:p>
        </p:txBody>
      </p:sp>
      <p:sp>
        <p:nvSpPr>
          <p:cNvPr id="18" name="Rectangle 17">
            <a:extLst>
              <a:ext uri="{FF2B5EF4-FFF2-40B4-BE49-F238E27FC236}">
                <a16:creationId xmlns:a16="http://schemas.microsoft.com/office/drawing/2014/main" id="{780C64E2-991C-4A07-8D53-F178858320D6}"/>
              </a:ext>
            </a:extLst>
          </p:cNvPr>
          <p:cNvSpPr/>
          <p:nvPr/>
        </p:nvSpPr>
        <p:spPr>
          <a:xfrm>
            <a:off x="9524998" y="3587857"/>
            <a:ext cx="1286359" cy="410705"/>
          </a:xfrm>
          <a:prstGeom prst="rect">
            <a:avLst/>
          </a:prstGeom>
          <a:solidFill>
            <a:srgbClr val="D83B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Company</a:t>
            </a:r>
          </a:p>
        </p:txBody>
      </p:sp>
      <p:sp>
        <p:nvSpPr>
          <p:cNvPr id="19" name="Rectangle 18">
            <a:extLst>
              <a:ext uri="{FF2B5EF4-FFF2-40B4-BE49-F238E27FC236}">
                <a16:creationId xmlns:a16="http://schemas.microsoft.com/office/drawing/2014/main" id="{A0822DF6-FD60-4488-8EDF-375EFABCDC88}"/>
              </a:ext>
            </a:extLst>
          </p:cNvPr>
          <p:cNvSpPr/>
          <p:nvPr/>
        </p:nvSpPr>
        <p:spPr>
          <a:xfrm>
            <a:off x="3859076" y="4211664"/>
            <a:ext cx="1286359" cy="41070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Works For</a:t>
            </a:r>
          </a:p>
        </p:txBody>
      </p:sp>
      <p:sp>
        <p:nvSpPr>
          <p:cNvPr id="20" name="TextBox 19">
            <a:extLst>
              <a:ext uri="{FF2B5EF4-FFF2-40B4-BE49-F238E27FC236}">
                <a16:creationId xmlns:a16="http://schemas.microsoft.com/office/drawing/2014/main" id="{DFFB6226-968F-4124-9F8B-B2FA7DE6FDC9}"/>
              </a:ext>
            </a:extLst>
          </p:cNvPr>
          <p:cNvSpPr txBox="1"/>
          <p:nvPr/>
        </p:nvSpPr>
        <p:spPr>
          <a:xfrm>
            <a:off x="333214" y="1534013"/>
            <a:ext cx="3277892" cy="1200329"/>
          </a:xfrm>
          <a:prstGeom prst="rect">
            <a:avLst/>
          </a:prstGeom>
          <a:noFill/>
        </p:spPr>
        <p:txBody>
          <a:bodyPr wrap="square" rtlCol="0">
            <a:spAutoFit/>
          </a:bodyPr>
          <a:lstStyle/>
          <a:p>
            <a:pPr algn="ctr"/>
            <a:r>
              <a:rPr lang="en-US" sz="2400" dirty="0">
                <a:solidFill>
                  <a:srgbClr val="000000"/>
                </a:solidFill>
              </a:rPr>
              <a:t>Contains </a:t>
            </a:r>
            <a:r>
              <a:rPr lang="en-US" sz="2400" b="1" dirty="0">
                <a:solidFill>
                  <a:srgbClr val="243A5E"/>
                </a:solidFill>
              </a:rPr>
              <a:t>nodes</a:t>
            </a:r>
            <a:r>
              <a:rPr lang="en-US" sz="2400" dirty="0">
                <a:solidFill>
                  <a:srgbClr val="000000"/>
                </a:solidFill>
              </a:rPr>
              <a:t> (vertices) and </a:t>
            </a:r>
            <a:r>
              <a:rPr lang="en-US" sz="2400" b="1" dirty="0">
                <a:solidFill>
                  <a:srgbClr val="243A5E"/>
                </a:solidFill>
              </a:rPr>
              <a:t>relationships</a:t>
            </a:r>
            <a:r>
              <a:rPr lang="en-US" sz="2400" dirty="0">
                <a:solidFill>
                  <a:srgbClr val="000000"/>
                </a:solidFill>
              </a:rPr>
              <a:t> (edges)</a:t>
            </a:r>
          </a:p>
        </p:txBody>
      </p:sp>
      <p:sp>
        <p:nvSpPr>
          <p:cNvPr id="21" name="TextBox 20">
            <a:extLst>
              <a:ext uri="{FF2B5EF4-FFF2-40B4-BE49-F238E27FC236}">
                <a16:creationId xmlns:a16="http://schemas.microsoft.com/office/drawing/2014/main" id="{DF26A5F2-2125-4C82-A169-DF971715818A}"/>
              </a:ext>
            </a:extLst>
          </p:cNvPr>
          <p:cNvSpPr txBox="1"/>
          <p:nvPr/>
        </p:nvSpPr>
        <p:spPr>
          <a:xfrm>
            <a:off x="4338232" y="1534012"/>
            <a:ext cx="3277892" cy="1200329"/>
          </a:xfrm>
          <a:prstGeom prst="rect">
            <a:avLst/>
          </a:prstGeom>
          <a:noFill/>
        </p:spPr>
        <p:txBody>
          <a:bodyPr wrap="square" rtlCol="0">
            <a:spAutoFit/>
          </a:bodyPr>
          <a:lstStyle/>
          <a:p>
            <a:pPr algn="ctr"/>
            <a:r>
              <a:rPr lang="en-US" sz="2400" dirty="0">
                <a:solidFill>
                  <a:srgbClr val="000000"/>
                </a:solidFill>
              </a:rPr>
              <a:t>Nodes and relationships contain </a:t>
            </a:r>
            <a:r>
              <a:rPr lang="en-US" sz="2400" b="1" dirty="0">
                <a:solidFill>
                  <a:srgbClr val="243A5E"/>
                </a:solidFill>
              </a:rPr>
              <a:t>properties</a:t>
            </a:r>
          </a:p>
        </p:txBody>
      </p:sp>
      <p:sp>
        <p:nvSpPr>
          <p:cNvPr id="22" name="TextBox 21">
            <a:extLst>
              <a:ext uri="{FF2B5EF4-FFF2-40B4-BE49-F238E27FC236}">
                <a16:creationId xmlns:a16="http://schemas.microsoft.com/office/drawing/2014/main" id="{40500D30-F84C-48C7-A5CB-2F66C74A9353}"/>
              </a:ext>
            </a:extLst>
          </p:cNvPr>
          <p:cNvSpPr txBox="1"/>
          <p:nvPr/>
        </p:nvSpPr>
        <p:spPr>
          <a:xfrm>
            <a:off x="8343250" y="1534011"/>
            <a:ext cx="3277892" cy="1569660"/>
          </a:xfrm>
          <a:prstGeom prst="rect">
            <a:avLst/>
          </a:prstGeom>
          <a:noFill/>
        </p:spPr>
        <p:txBody>
          <a:bodyPr wrap="square" rtlCol="0">
            <a:spAutoFit/>
          </a:bodyPr>
          <a:lstStyle/>
          <a:p>
            <a:pPr algn="ctr"/>
            <a:r>
              <a:rPr lang="en-US" sz="2400" dirty="0">
                <a:solidFill>
                  <a:srgbClr val="000000"/>
                </a:solidFill>
              </a:rPr>
              <a:t>Relationships are </a:t>
            </a:r>
            <a:r>
              <a:rPr lang="en-US" sz="2400" b="1" dirty="0">
                <a:solidFill>
                  <a:srgbClr val="243A5E"/>
                </a:solidFill>
              </a:rPr>
              <a:t>named</a:t>
            </a:r>
            <a:r>
              <a:rPr lang="en-US" sz="2400" dirty="0">
                <a:solidFill>
                  <a:srgbClr val="000000"/>
                </a:solidFill>
              </a:rPr>
              <a:t> and </a:t>
            </a:r>
            <a:r>
              <a:rPr lang="en-US" sz="2400" b="1" dirty="0">
                <a:solidFill>
                  <a:srgbClr val="243A5E"/>
                </a:solidFill>
              </a:rPr>
              <a:t>directed</a:t>
            </a:r>
            <a:r>
              <a:rPr lang="en-US" sz="2400" dirty="0"/>
              <a:t> </a:t>
            </a:r>
            <a:r>
              <a:rPr lang="en-US" sz="2400" dirty="0">
                <a:solidFill>
                  <a:srgbClr val="000000"/>
                </a:solidFill>
              </a:rPr>
              <a:t>with a </a:t>
            </a:r>
            <a:r>
              <a:rPr lang="en-US" sz="2400" b="1" dirty="0">
                <a:solidFill>
                  <a:srgbClr val="243A5E"/>
                </a:solidFill>
              </a:rPr>
              <a:t>start</a:t>
            </a:r>
            <a:r>
              <a:rPr lang="en-US" sz="2400" dirty="0">
                <a:solidFill>
                  <a:srgbClr val="000000"/>
                </a:solidFill>
              </a:rPr>
              <a:t> and </a:t>
            </a:r>
            <a:r>
              <a:rPr lang="en-US" sz="2400" b="1" dirty="0">
                <a:solidFill>
                  <a:srgbClr val="243A5E"/>
                </a:solidFill>
              </a:rPr>
              <a:t>end</a:t>
            </a:r>
            <a:r>
              <a:rPr lang="en-US" sz="2400" dirty="0"/>
              <a:t> </a:t>
            </a:r>
            <a:r>
              <a:rPr lang="en-US" sz="2400" dirty="0">
                <a:solidFill>
                  <a:schemeClr val="bg1"/>
                </a:solidFill>
              </a:rPr>
              <a:t>node</a:t>
            </a:r>
          </a:p>
        </p:txBody>
      </p:sp>
      <p:cxnSp>
        <p:nvCxnSpPr>
          <p:cNvPr id="23" name="Straight Connector 22" descr="Line Seperator">
            <a:extLst>
              <a:ext uri="{FF2B5EF4-FFF2-40B4-BE49-F238E27FC236}">
                <a16:creationId xmlns:a16="http://schemas.microsoft.com/office/drawing/2014/main" id="{32EC9A5F-226F-4E5C-8AA2-FCE66E9F6350}"/>
              </a:ext>
            </a:extLst>
          </p:cNvPr>
          <p:cNvCxnSpPr/>
          <p:nvPr/>
        </p:nvCxnSpPr>
        <p:spPr>
          <a:xfrm>
            <a:off x="3859076" y="1433593"/>
            <a:ext cx="0" cy="151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descr="Line Seperator">
            <a:extLst>
              <a:ext uri="{FF2B5EF4-FFF2-40B4-BE49-F238E27FC236}">
                <a16:creationId xmlns:a16="http://schemas.microsoft.com/office/drawing/2014/main" id="{C88D7A30-501F-4970-AD70-954DAF73C135}"/>
              </a:ext>
            </a:extLst>
          </p:cNvPr>
          <p:cNvCxnSpPr/>
          <p:nvPr/>
        </p:nvCxnSpPr>
        <p:spPr>
          <a:xfrm>
            <a:off x="7942895" y="1407762"/>
            <a:ext cx="0" cy="15188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46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 presetClass="entr" presetSubtype="0" fill="hold" nodeType="afterEffect">
                                  <p:stCondLst>
                                    <p:cond delay="1000"/>
                                  </p:stCondLst>
                                  <p:childTnLst>
                                    <p:set>
                                      <p:cBhvr>
                                        <p:cTn id="10" dur="1" fill="hold">
                                          <p:stCondLst>
                                            <p:cond delay="0"/>
                                          </p:stCondLst>
                                        </p:cTn>
                                        <p:tgtEl>
                                          <p:spTgt spid="23"/>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24"/>
                                        </p:tgtEl>
                                        <p:attrNameLst>
                                          <p:attrName>style.visibility</p:attrName>
                                        </p:attrNameLst>
                                      </p:cBhvr>
                                      <p:to>
                                        <p:strVal val="visible"/>
                                      </p:to>
                                    </p:set>
                                  </p:childTnLst>
                                </p:cTn>
                              </p:par>
                              <p:par>
                                <p:cTn id="17" presetID="10" presetClass="entr" presetSubtype="0" fill="hold" grpId="0" nodeType="withEffect">
                                  <p:stCondLst>
                                    <p:cond delay="1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p:bldP spid="21"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The Power of Graph Databases</a:t>
            </a:r>
            <a:endParaRPr lang="en-US" dirty="0"/>
          </a:p>
        </p:txBody>
      </p:sp>
      <p:grpSp>
        <p:nvGrpSpPr>
          <p:cNvPr id="9" name="Group 8">
            <a:extLst>
              <a:ext uri="{FF2B5EF4-FFF2-40B4-BE49-F238E27FC236}">
                <a16:creationId xmlns:a16="http://schemas.microsoft.com/office/drawing/2014/main" id="{4D91C669-85D9-4DA8-96C9-921340B5FFC3}"/>
              </a:ext>
            </a:extLst>
          </p:cNvPr>
          <p:cNvGrpSpPr/>
          <p:nvPr/>
        </p:nvGrpSpPr>
        <p:grpSpPr>
          <a:xfrm>
            <a:off x="4411816" y="2470355"/>
            <a:ext cx="3368368" cy="1917290"/>
            <a:chOff x="4409435" y="3259394"/>
            <a:chExt cx="3368368" cy="1917290"/>
          </a:xfrm>
        </p:grpSpPr>
        <p:sp>
          <p:nvSpPr>
            <p:cNvPr id="10" name="Rectangle 9">
              <a:extLst>
                <a:ext uri="{FF2B5EF4-FFF2-40B4-BE49-F238E27FC236}">
                  <a16:creationId xmlns:a16="http://schemas.microsoft.com/office/drawing/2014/main" id="{9D923991-F723-4056-B622-F37456218390}"/>
                </a:ext>
              </a:extLst>
            </p:cNvPr>
            <p:cNvSpPr/>
            <p:nvPr/>
          </p:nvSpPr>
          <p:spPr bwMode="auto">
            <a:xfrm>
              <a:off x="4409435" y="3259394"/>
              <a:ext cx="3368368" cy="1917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99FABEA-16C8-4E9E-9F1F-82A6ED426159}"/>
                </a:ext>
              </a:extLst>
            </p:cNvPr>
            <p:cNvSpPr/>
            <p:nvPr/>
          </p:nvSpPr>
          <p:spPr>
            <a:xfrm>
              <a:off x="4950517" y="3864096"/>
              <a:ext cx="2286203" cy="707886"/>
            </a:xfrm>
            <a:prstGeom prst="rect">
              <a:avLst/>
            </a:prstGeom>
          </p:spPr>
          <p:txBody>
            <a:bodyPr wrap="none">
              <a:spAutoFit/>
            </a:bodyPr>
            <a:lstStyle/>
            <a:p>
              <a:r>
                <a:rPr lang="en-US" sz="4000" dirty="0">
                  <a:solidFill>
                    <a:srgbClr val="FFFFFF"/>
                  </a:solidFill>
                </a:rPr>
                <a:t>Flexibility</a:t>
              </a:r>
            </a:p>
          </p:txBody>
        </p:sp>
      </p:grpSp>
      <p:grpSp>
        <p:nvGrpSpPr>
          <p:cNvPr id="14" name="Group 13">
            <a:extLst>
              <a:ext uri="{FF2B5EF4-FFF2-40B4-BE49-F238E27FC236}">
                <a16:creationId xmlns:a16="http://schemas.microsoft.com/office/drawing/2014/main" id="{9FFF7072-DA81-4259-AE81-0566BA1754B8}"/>
              </a:ext>
            </a:extLst>
          </p:cNvPr>
          <p:cNvGrpSpPr/>
          <p:nvPr/>
        </p:nvGrpSpPr>
        <p:grpSpPr>
          <a:xfrm>
            <a:off x="584200" y="2470355"/>
            <a:ext cx="3368368" cy="1917290"/>
            <a:chOff x="584200" y="2470355"/>
            <a:chExt cx="3368368" cy="1917290"/>
          </a:xfrm>
        </p:grpSpPr>
        <p:sp>
          <p:nvSpPr>
            <p:cNvPr id="15" name="Rectangle 14">
              <a:extLst>
                <a:ext uri="{FF2B5EF4-FFF2-40B4-BE49-F238E27FC236}">
                  <a16:creationId xmlns:a16="http://schemas.microsoft.com/office/drawing/2014/main" id="{B16594C5-1EE2-46AF-9703-047404D52763}"/>
                </a:ext>
              </a:extLst>
            </p:cNvPr>
            <p:cNvSpPr/>
            <p:nvPr/>
          </p:nvSpPr>
          <p:spPr bwMode="auto">
            <a:xfrm>
              <a:off x="584200" y="2470355"/>
              <a:ext cx="3368368" cy="1917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40E6F0F2-2EC8-4385-9034-959A1375BE71}"/>
                </a:ext>
              </a:extLst>
            </p:cNvPr>
            <p:cNvSpPr/>
            <p:nvPr/>
          </p:nvSpPr>
          <p:spPr>
            <a:xfrm>
              <a:off x="745723" y="3075057"/>
              <a:ext cx="3045321" cy="707886"/>
            </a:xfrm>
            <a:prstGeom prst="rect">
              <a:avLst/>
            </a:prstGeom>
          </p:spPr>
          <p:txBody>
            <a:bodyPr wrap="none">
              <a:spAutoFit/>
            </a:bodyPr>
            <a:lstStyle/>
            <a:p>
              <a:r>
                <a:rPr lang="en-US" sz="4000" dirty="0">
                  <a:solidFill>
                    <a:srgbClr val="FFFFFF"/>
                  </a:solidFill>
                </a:rPr>
                <a:t>Performance</a:t>
              </a:r>
            </a:p>
          </p:txBody>
        </p:sp>
      </p:grpSp>
      <p:grpSp>
        <p:nvGrpSpPr>
          <p:cNvPr id="20" name="Group 19">
            <a:extLst>
              <a:ext uri="{FF2B5EF4-FFF2-40B4-BE49-F238E27FC236}">
                <a16:creationId xmlns:a16="http://schemas.microsoft.com/office/drawing/2014/main" id="{AE994909-B44C-4D8C-9F23-F8A80382DDE1}"/>
              </a:ext>
            </a:extLst>
          </p:cNvPr>
          <p:cNvGrpSpPr/>
          <p:nvPr/>
        </p:nvGrpSpPr>
        <p:grpSpPr>
          <a:xfrm>
            <a:off x="8238415" y="2470355"/>
            <a:ext cx="3368368" cy="1917290"/>
            <a:chOff x="8234670" y="3259394"/>
            <a:chExt cx="3368368" cy="1917290"/>
          </a:xfrm>
        </p:grpSpPr>
        <p:sp>
          <p:nvSpPr>
            <p:cNvPr id="21" name="Rectangle 20">
              <a:extLst>
                <a:ext uri="{FF2B5EF4-FFF2-40B4-BE49-F238E27FC236}">
                  <a16:creationId xmlns:a16="http://schemas.microsoft.com/office/drawing/2014/main" id="{86AAE7D9-26C6-4F22-8DE6-5F069BC4A343}"/>
                </a:ext>
              </a:extLst>
            </p:cNvPr>
            <p:cNvSpPr/>
            <p:nvPr/>
          </p:nvSpPr>
          <p:spPr bwMode="auto">
            <a:xfrm>
              <a:off x="8234670" y="3259394"/>
              <a:ext cx="3368368" cy="1917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AB8838FA-CC0B-4BD7-A513-97C6E1B37180}"/>
                </a:ext>
              </a:extLst>
            </p:cNvPr>
            <p:cNvSpPr/>
            <p:nvPr/>
          </p:nvSpPr>
          <p:spPr>
            <a:xfrm>
              <a:off x="9112383" y="3864096"/>
              <a:ext cx="1612942" cy="707886"/>
            </a:xfrm>
            <a:prstGeom prst="rect">
              <a:avLst/>
            </a:prstGeom>
          </p:spPr>
          <p:txBody>
            <a:bodyPr wrap="none">
              <a:spAutoFit/>
            </a:bodyPr>
            <a:lstStyle/>
            <a:p>
              <a:r>
                <a:rPr lang="en-US" sz="4000" dirty="0">
                  <a:solidFill>
                    <a:srgbClr val="FFFFFF"/>
                  </a:solidFill>
                </a:rPr>
                <a:t>Agility</a:t>
              </a:r>
            </a:p>
          </p:txBody>
        </p:sp>
      </p:grpSp>
    </p:spTree>
    <p:extLst>
      <p:ext uri="{BB962C8B-B14F-4D97-AF65-F5344CB8AC3E}">
        <p14:creationId xmlns:p14="http://schemas.microsoft.com/office/powerpoint/2010/main" val="67428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0769-BF59-4A8C-924F-C5C125605085}"/>
              </a:ext>
            </a:extLst>
          </p:cNvPr>
          <p:cNvSpPr>
            <a:spLocks noGrp="1"/>
          </p:cNvSpPr>
          <p:nvPr>
            <p:ph type="title"/>
          </p:nvPr>
        </p:nvSpPr>
        <p:spPr/>
        <p:txBody>
          <a:bodyPr/>
          <a:lstStyle/>
          <a:p>
            <a:r>
              <a:rPr lang="en-US" dirty="0"/>
              <a:t>Gremlin API - When</a:t>
            </a:r>
          </a:p>
        </p:txBody>
      </p:sp>
      <p:sp>
        <p:nvSpPr>
          <p:cNvPr id="3" name="Content Placeholder 2">
            <a:extLst>
              <a:ext uri="{FF2B5EF4-FFF2-40B4-BE49-F238E27FC236}">
                <a16:creationId xmlns:a16="http://schemas.microsoft.com/office/drawing/2014/main" id="{5C81B007-D5D8-47DE-B157-58B155CBD30F}"/>
              </a:ext>
            </a:extLst>
          </p:cNvPr>
          <p:cNvSpPr>
            <a:spLocks noGrp="1"/>
          </p:cNvSpPr>
          <p:nvPr>
            <p:ph sz="quarter" idx="10"/>
          </p:nvPr>
        </p:nvSpPr>
        <p:spPr>
          <a:xfrm>
            <a:off x="586581" y="1905506"/>
            <a:ext cx="11018838" cy="3046988"/>
          </a:xfrm>
        </p:spPr>
        <p:txBody>
          <a:bodyPr/>
          <a:lstStyle/>
          <a:p>
            <a:pPr marL="0" indent="0" algn="ctr">
              <a:buNone/>
            </a:pPr>
            <a:r>
              <a:rPr lang="en-US" sz="6600" dirty="0">
                <a:solidFill>
                  <a:srgbClr val="0078D4"/>
                </a:solidFill>
              </a:rPr>
              <a:t>Building a graph database to model and traverse relationships among entities</a:t>
            </a:r>
          </a:p>
        </p:txBody>
      </p:sp>
    </p:spTree>
    <p:extLst>
      <p:ext uri="{BB962C8B-B14F-4D97-AF65-F5344CB8AC3E}">
        <p14:creationId xmlns:p14="http://schemas.microsoft.com/office/powerpoint/2010/main" val="163995960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Gremlin API – How: Data Model</a:t>
            </a:r>
          </a:p>
        </p:txBody>
      </p:sp>
      <p:pic>
        <p:nvPicPr>
          <p:cNvPr id="4" name="Picture 3">
            <a:extLst>
              <a:ext uri="{FF2B5EF4-FFF2-40B4-BE49-F238E27FC236}">
                <a16:creationId xmlns:a16="http://schemas.microsoft.com/office/drawing/2014/main" id="{ED7C68C3-A6FB-4D39-BE6D-E2D08C19DBAF}"/>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2006450" y="1124185"/>
            <a:ext cx="8179099" cy="5276615"/>
          </a:xfrm>
          <a:prstGeom prst="rect">
            <a:avLst/>
          </a:prstGeom>
        </p:spPr>
      </p:pic>
    </p:spTree>
    <p:extLst>
      <p:ext uri="{BB962C8B-B14F-4D97-AF65-F5344CB8AC3E}">
        <p14:creationId xmlns:p14="http://schemas.microsoft.com/office/powerpoint/2010/main" val="12567567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Gremlin API – How: Data Model</a:t>
            </a:r>
          </a:p>
        </p:txBody>
      </p:sp>
      <p:pic>
        <p:nvPicPr>
          <p:cNvPr id="4" name="Picture 3">
            <a:extLst>
              <a:ext uri="{FF2B5EF4-FFF2-40B4-BE49-F238E27FC236}">
                <a16:creationId xmlns:a16="http://schemas.microsoft.com/office/drawing/2014/main" id="{ED7C68C3-A6FB-4D39-BE6D-E2D08C19DBAF}"/>
              </a:ext>
            </a:extLst>
          </p:cNvPr>
          <p:cNvPicPr>
            <a:picLocks noChangeAspect="1"/>
          </p:cNvPicPr>
          <p:nvPr/>
        </p:nvPicPr>
        <p:blipFill>
          <a:blip r:embed="rId3">
            <a:alphaModFix amt="25000"/>
            <a:extLst>
              <a:ext uri="{28A0092B-C50C-407E-A947-70E740481C1C}">
                <a14:useLocalDpi xmlns:a14="http://schemas.microsoft.com/office/drawing/2010/main" val="0"/>
              </a:ext>
            </a:extLst>
          </a:blip>
          <a:srcRect/>
          <a:stretch/>
        </p:blipFill>
        <p:spPr>
          <a:xfrm>
            <a:off x="2006450" y="1124185"/>
            <a:ext cx="8179099" cy="5276615"/>
          </a:xfrm>
          <a:prstGeom prst="rect">
            <a:avLst/>
          </a:prstGeom>
        </p:spPr>
      </p:pic>
      <p:sp>
        <p:nvSpPr>
          <p:cNvPr id="6" name="TextBox 5">
            <a:extLst>
              <a:ext uri="{FF2B5EF4-FFF2-40B4-BE49-F238E27FC236}">
                <a16:creationId xmlns:a16="http://schemas.microsoft.com/office/drawing/2014/main" id="{0F4300F1-D8E1-4CA8-8B90-36C89094FC15}"/>
              </a:ext>
            </a:extLst>
          </p:cNvPr>
          <p:cNvSpPr txBox="1"/>
          <p:nvPr/>
        </p:nvSpPr>
        <p:spPr>
          <a:xfrm>
            <a:off x="1269275" y="1720840"/>
            <a:ext cx="9653448" cy="3416320"/>
          </a:xfrm>
          <a:prstGeom prst="rect">
            <a:avLst/>
          </a:prstGeom>
          <a:solidFill>
            <a:schemeClr val="bg1"/>
          </a:solidFill>
        </p:spPr>
        <p:txBody>
          <a:bodyPr wrap="square" rtlCol="0">
            <a:spAutoFit/>
          </a:bodyPr>
          <a:lstStyle/>
          <a:p>
            <a:pPr lvl="0" defTabSz="857124">
              <a:defRPr/>
            </a:pPr>
            <a:r>
              <a:rPr lang="en-US" sz="5400" kern="0" dirty="0" err="1">
                <a:solidFill>
                  <a:srgbClr val="0078D7"/>
                </a:solidFill>
                <a:latin typeface="Segoe UI Semilight" panose="020B0402040204020203" pitchFamily="34" charset="0"/>
                <a:cs typeface="Segoe UI Semilight" panose="020B0402040204020203" pitchFamily="34" charset="0"/>
              </a:rPr>
              <a:t>g.V</a:t>
            </a:r>
            <a:r>
              <a:rPr lang="en-US" sz="5400" kern="0" dirty="0">
                <a:solidFill>
                  <a:srgbClr val="0078D7"/>
                </a:solidFill>
                <a:latin typeface="Segoe UI Semilight" panose="020B0402040204020203" pitchFamily="34" charset="0"/>
                <a:cs typeface="Segoe UI Semilight" panose="020B0402040204020203" pitchFamily="34" charset="0"/>
              </a:rPr>
              <a:t>().</a:t>
            </a:r>
            <a:r>
              <a:rPr lang="en-US" sz="5400" kern="0" dirty="0" err="1">
                <a:solidFill>
                  <a:srgbClr val="0078D7"/>
                </a:solidFill>
                <a:latin typeface="Segoe UI Semilight" panose="020B0402040204020203" pitchFamily="34" charset="0"/>
                <a:cs typeface="Segoe UI Semilight" panose="020B0402040204020203" pitchFamily="34" charset="0"/>
              </a:rPr>
              <a:t>hasLabel</a:t>
            </a:r>
            <a:endParaRPr lang="en-US" sz="5400" kern="0" dirty="0">
              <a:solidFill>
                <a:srgbClr val="0078D7"/>
              </a:solidFill>
              <a:latin typeface="Segoe UI Semilight" panose="020B0402040204020203" pitchFamily="34" charset="0"/>
              <a:cs typeface="Segoe UI Semilight" panose="020B0402040204020203" pitchFamily="34" charset="0"/>
            </a:endParaRPr>
          </a:p>
          <a:p>
            <a:pPr lvl="0" defTabSz="857124">
              <a:defRPr/>
            </a:pPr>
            <a:r>
              <a:rPr lang="en-US" sz="5400" kern="0" dirty="0">
                <a:solidFill>
                  <a:srgbClr val="0078D7"/>
                </a:solidFill>
                <a:latin typeface="Segoe UI Semilight" panose="020B0402040204020203" pitchFamily="34" charset="0"/>
                <a:cs typeface="Segoe UI Semilight" panose="020B0402040204020203" pitchFamily="34" charset="0"/>
              </a:rPr>
              <a:t>(‘presentation’)</a:t>
            </a:r>
          </a:p>
          <a:p>
            <a:pPr lvl="0" defTabSz="857124">
              <a:defRPr/>
            </a:pPr>
            <a:r>
              <a:rPr lang="en-US" sz="5400" kern="0" dirty="0">
                <a:solidFill>
                  <a:srgbClr val="0078D7"/>
                </a:solidFill>
                <a:latin typeface="Segoe UI Semilight" panose="020B0402040204020203" pitchFamily="34" charset="0"/>
                <a:cs typeface="Segoe UI Semilight" panose="020B0402040204020203" pitchFamily="34" charset="0"/>
              </a:rPr>
              <a:t>.has(‘</a:t>
            </a:r>
            <a:r>
              <a:rPr lang="en-US" sz="5400" kern="0" dirty="0" err="1">
                <a:solidFill>
                  <a:srgbClr val="0078D7"/>
                </a:solidFill>
                <a:latin typeface="Segoe UI Semilight" panose="020B0402040204020203" pitchFamily="34" charset="0"/>
                <a:cs typeface="Segoe UI Semilight" panose="020B0402040204020203" pitchFamily="34" charset="0"/>
              </a:rPr>
              <a:t>ownerEmailAddress</a:t>
            </a:r>
            <a:r>
              <a:rPr lang="en-US" sz="5400" kern="0" dirty="0">
                <a:solidFill>
                  <a:srgbClr val="0078D7"/>
                </a:solidFill>
                <a:latin typeface="Segoe UI Semilight" panose="020B0402040204020203" pitchFamily="34" charset="0"/>
                <a:cs typeface="Segoe UI Semilight" panose="020B0402040204020203" pitchFamily="34" charset="0"/>
              </a:rPr>
              <a:t>’, ‘chadgreen@chadgreen.com’)</a:t>
            </a:r>
            <a:endParaRPr kumimoji="0" lang="en-US" sz="5400" i="0" u="none" strike="noStrike" kern="0" cap="none" spc="0" normalizeH="0" baseline="0" noProof="0" dirty="0">
              <a:ln>
                <a:noFill/>
              </a:ln>
              <a:solidFill>
                <a:srgbClr val="0078D7"/>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42583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Gremlin API – How: Insert</a:t>
            </a:r>
          </a:p>
        </p:txBody>
      </p:sp>
      <p:sp>
        <p:nvSpPr>
          <p:cNvPr id="3" name="Rectangle 1">
            <a:extLst>
              <a:ext uri="{FF2B5EF4-FFF2-40B4-BE49-F238E27FC236}">
                <a16:creationId xmlns:a16="http://schemas.microsoft.com/office/drawing/2014/main" id="{281F868A-6538-4607-A5DA-7C193CE9A52A}"/>
              </a:ext>
            </a:extLst>
          </p:cNvPr>
          <p:cNvSpPr>
            <a:spLocks noChangeArrowheads="1"/>
          </p:cNvSpPr>
          <p:nvPr/>
        </p:nvSpPr>
        <p:spPr bwMode="auto">
          <a:xfrm>
            <a:off x="588263" y="1225689"/>
            <a:ext cx="10832082" cy="20928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sz="2600" b="0" i="0" u="none" strike="noStrike" cap="none" normalizeH="0" baseline="0" dirty="0" err="1">
                <a:ln>
                  <a:noFill/>
                </a:ln>
                <a:solidFill>
                  <a:srgbClr val="A31515"/>
                </a:solidFill>
                <a:effectLst/>
                <a:latin typeface="Consolas" panose="020B0609020204030204" pitchFamily="49" charset="0"/>
              </a:rPr>
              <a:t>g.addV</a:t>
            </a:r>
            <a:r>
              <a:rPr kumimoji="0" lang="en-US" altLang="en-US" sz="2600" b="0" i="0" u="none" strike="noStrike" cap="none" normalizeH="0" baseline="0" dirty="0">
                <a:ln>
                  <a:noFill/>
                </a:ln>
                <a:solidFill>
                  <a:srgbClr val="A31515"/>
                </a:solidFill>
                <a:effectLst/>
                <a:latin typeface="Consolas" panose="020B0609020204030204" pitchFamily="49" charset="0"/>
              </a:rPr>
              <a:t>(</a:t>
            </a:r>
            <a:r>
              <a:rPr lang="en-US" altLang="en-US" sz="2600" dirty="0">
                <a:solidFill>
                  <a:srgbClr val="A31515"/>
                </a:solidFill>
                <a:latin typeface="Consolas" panose="020B0609020204030204" pitchFamily="49" charset="0"/>
              </a:rPr>
              <a:t>'presentation')</a:t>
            </a:r>
            <a:endParaRPr kumimoji="0" lang="en-US" altLang="en-US" sz="2600" b="0" i="0" u="none" strike="noStrike" cap="none" normalizeH="0" baseline="0" dirty="0">
              <a:ln>
                <a:noFill/>
              </a:ln>
              <a:solidFill>
                <a:srgbClr val="A31515"/>
              </a:solidFill>
              <a:effectLst/>
              <a:latin typeface="Consolas" panose="020B0609020204030204" pitchFamily="49" charset="0"/>
            </a:endParaRP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t>
            </a:r>
            <a:r>
              <a:rPr kumimoji="0" lang="en-US" altLang="en-US" sz="2600" b="0" i="0" u="none" strike="noStrike" cap="none" normalizeH="0" baseline="0" dirty="0" err="1">
                <a:ln>
                  <a:noFill/>
                </a:ln>
                <a:solidFill>
                  <a:srgbClr val="A31515"/>
                </a:solidFill>
                <a:effectLst/>
                <a:latin typeface="Consolas" panose="020B0609020204030204" pitchFamily="49" charset="0"/>
              </a:rPr>
              <a:t>ownerEmailAddress</a:t>
            </a:r>
            <a:r>
              <a:rPr kumimoji="0" lang="en-US" altLang="en-US" sz="2600" b="0" i="0" u="none" strike="noStrike" cap="none" normalizeH="0" baseline="0" dirty="0">
                <a:ln>
                  <a:noFill/>
                </a:ln>
                <a:solidFill>
                  <a:srgbClr val="A31515"/>
                </a:solidFill>
                <a:effectLst/>
                <a:latin typeface="Consolas" panose="020B0609020204030204" pitchFamily="49" charset="0"/>
              </a:rPr>
              <a:t>', 'chadgreen@chadgreen.com</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.property('name', 'The Hitchhikers Guide to the Cosmos</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.property('abstract', </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This is a really cool talk!</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t>
            </a:r>
            <a:r>
              <a:rPr kumimoji="0" lang="en-US" altLang="en-US" sz="2600" b="0" i="0" u="none" strike="noStrike" cap="none" normalizeH="0" baseline="0" dirty="0" err="1">
                <a:ln>
                  <a:noFill/>
                </a:ln>
                <a:solidFill>
                  <a:srgbClr val="A31515"/>
                </a:solidFill>
                <a:effectLst/>
                <a:latin typeface="Consolas" panose="020B0609020204030204" pitchFamily="49" charset="0"/>
              </a:rPr>
              <a:t>elevatorPitch</a:t>
            </a:r>
            <a:r>
              <a:rPr kumimoji="0" lang="en-US" altLang="en-US" sz="2600" b="0" i="0" u="none" strike="noStrike" cap="none" normalizeH="0" baseline="0" dirty="0">
                <a:ln>
                  <a:noFill/>
                </a:ln>
                <a:solidFill>
                  <a:srgbClr val="A31515"/>
                </a:solidFill>
                <a:effectLst/>
                <a:latin typeface="Consolas" panose="020B0609020204030204" pitchFamily="49" charset="0"/>
              </a:rPr>
              <a:t>', </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Cool talk!')</a:t>
            </a:r>
            <a:r>
              <a:rPr kumimoji="0" lang="en-US" altLang="en-US" sz="2600" b="0" i="0" u="none" strike="noStrike" cap="none" normalizeH="0" baseline="0" dirty="0">
                <a:ln>
                  <a:noFill/>
                </a:ln>
                <a:solidFill>
                  <a:srgbClr val="000000"/>
                </a:solidFill>
                <a:effectLst/>
                <a:latin typeface="Consolas" panose="020B0609020204030204" pitchFamily="49" charset="0"/>
              </a:rPr>
              <a:t> </a:t>
            </a:r>
            <a:endParaRPr kumimoji="0" lang="en-US" altLang="en-US" sz="2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646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Gremlin API – How: Insert</a:t>
            </a:r>
          </a:p>
        </p:txBody>
      </p:sp>
      <p:sp>
        <p:nvSpPr>
          <p:cNvPr id="4" name="Rectangle 1">
            <a:extLst>
              <a:ext uri="{FF2B5EF4-FFF2-40B4-BE49-F238E27FC236}">
                <a16:creationId xmlns:a16="http://schemas.microsoft.com/office/drawing/2014/main" id="{B5F1DB69-7BF7-4B5A-ABB3-002B1884BB6D}"/>
              </a:ext>
            </a:extLst>
          </p:cNvPr>
          <p:cNvSpPr>
            <a:spLocks noChangeArrowheads="1"/>
          </p:cNvSpPr>
          <p:nvPr/>
        </p:nvSpPr>
        <p:spPr bwMode="auto">
          <a:xfrm>
            <a:off x="588263" y="1225689"/>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FF"/>
                </a:solidFill>
                <a:effectLst/>
                <a:latin typeface="Consolas" panose="020B0609020204030204" pitchFamily="49" charset="0"/>
              </a:rPr>
              <a:t>private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static</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2B91AF"/>
                </a:solidFill>
                <a:effectLst/>
                <a:latin typeface="Consolas" panose="020B0609020204030204" pitchFamily="49" charset="0"/>
              </a:rPr>
              <a:t>Task</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err="1">
                <a:ln>
                  <a:noFill/>
                </a:ln>
                <a:solidFill>
                  <a:srgbClr val="2B91AF"/>
                </a:solidFill>
                <a:effectLst/>
                <a:latin typeface="Consolas" panose="020B0609020204030204" pitchFamily="49" charset="0"/>
              </a:rPr>
              <a:t>ResultSet</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0000FF"/>
                </a:solidFill>
                <a:effectLst/>
                <a:latin typeface="Consolas" panose="020B0609020204030204" pitchFamily="49" charset="0"/>
              </a:rPr>
              <a:t>dynamic</a:t>
            </a:r>
            <a:r>
              <a:rPr kumimoji="0" lang="en-US" altLang="en-US" sz="1800" b="0" i="0" u="none" strike="noStrike" cap="none" normalizeH="0" baseline="0" dirty="0">
                <a:ln>
                  <a:noFill/>
                </a:ln>
                <a:solidFill>
                  <a:srgbClr val="000000"/>
                </a:solidFill>
                <a:effectLst/>
                <a:latin typeface="Consolas" panose="020B0609020204030204" pitchFamily="49" charset="0"/>
              </a:rPr>
              <a:t>&gt;&gt; </a:t>
            </a:r>
            <a:r>
              <a:rPr kumimoji="0" lang="en-US" altLang="en-US" sz="1800" b="0" i="0" u="none" strike="noStrike" cap="none" normalizeH="0" baseline="0" dirty="0" err="1">
                <a:ln>
                  <a:noFill/>
                </a:ln>
                <a:solidFill>
                  <a:srgbClr val="74531F"/>
                </a:solidFill>
                <a:effectLst/>
                <a:latin typeface="Consolas" panose="020B0609020204030204" pitchFamily="49" charset="0"/>
              </a:rPr>
              <a:t>SubmitRequest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2B91AF"/>
                </a:solidFill>
                <a:effectLst/>
                <a:latin typeface="Consolas" panose="020B0609020204030204" pitchFamily="49" charset="0"/>
              </a:rPr>
              <a:t>GremlinClient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KeyValuePair</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0000FF"/>
                </a:solidFill>
                <a:effectLst/>
                <a:latin typeface="Consolas" panose="020B0609020204030204" pitchFamily="49" charset="0"/>
              </a:rPr>
              <a:t>string</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string</a:t>
            </a:r>
            <a:r>
              <a:rPr kumimoji="0" lang="en-US" altLang="en-US" sz="1800" b="0" i="0" u="none" strike="noStrike" cap="none" normalizeH="0" baseline="0" dirty="0">
                <a:ln>
                  <a:noFill/>
                </a:ln>
                <a:solidFill>
                  <a:srgbClr val="000000"/>
                </a:solidFill>
                <a:effectLst/>
                <a:latin typeface="Consolas" panose="020B0609020204030204" pitchFamily="49" charset="0"/>
              </a:rPr>
              <a:t>&gt; </a:t>
            </a:r>
            <a:r>
              <a:rPr kumimoji="0" lang="en-US" altLang="en-US" sz="1800" b="0" i="0" u="none" strike="noStrike" cap="none" normalizeH="0" baseline="0" dirty="0">
                <a:ln>
                  <a:noFill/>
                </a:ln>
                <a:solidFill>
                  <a:srgbClr val="1F377F"/>
                </a:solidFill>
                <a:effectLst/>
                <a:latin typeface="Consolas" panose="020B0609020204030204" pitchFamily="49" charset="0"/>
              </a:rPr>
              <a:t>query</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try</a:t>
            </a:r>
            <a:endParaRPr kumimoji="0" lang="en-US" altLang="en-US" sz="18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return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SubmitAsync</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0000FF"/>
                </a:solidFill>
                <a:effectLst/>
                <a:latin typeface="Consolas" panose="020B0609020204030204" pitchFamily="49" charset="0"/>
              </a:rPr>
              <a:t>dynamic</a:t>
            </a:r>
            <a:r>
              <a:rPr kumimoji="0" lang="en-US" altLang="en-US" sz="1800" b="0" i="0" u="none" strike="noStrike" cap="none" normalizeH="0" baseline="0" dirty="0">
                <a:ln>
                  <a:noFill/>
                </a:ln>
                <a:solidFill>
                  <a:srgbClr val="000000"/>
                </a:solidFill>
                <a:effectLst/>
                <a:latin typeface="Consolas" panose="020B0609020204030204" pitchFamily="49" charset="0"/>
              </a:rPr>
              <a:t>&gt;(</a:t>
            </a:r>
            <a:r>
              <a:rPr kumimoji="0" lang="en-US" altLang="en-US" sz="1800" b="0" i="0" u="none" strike="noStrike" cap="none" normalizeH="0" baseline="0" dirty="0" err="1">
                <a:ln>
                  <a:noFill/>
                </a:ln>
                <a:solidFill>
                  <a:srgbClr val="1F377F"/>
                </a:solidFill>
                <a:effectLst/>
                <a:latin typeface="Consolas" panose="020B0609020204030204" pitchFamily="49" charset="0"/>
              </a:rPr>
              <a:t>query</a:t>
            </a:r>
            <a:r>
              <a:rPr kumimoji="0" lang="en-US" altLang="en-US" sz="1800" b="0" i="0" u="none" strike="noStrike" cap="none" normalizeH="0" baseline="0" dirty="0" err="1">
                <a:ln>
                  <a:noFill/>
                </a:ln>
                <a:solidFill>
                  <a:srgbClr val="000000"/>
                </a:solidFill>
                <a:effectLst/>
                <a:latin typeface="Consolas" panose="020B0609020204030204" pitchFamily="49" charset="0"/>
              </a:rPr>
              <a:t>.Value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catch</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ResponseException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err="1">
                <a:ln>
                  <a:noFill/>
                </a:ln>
                <a:solidFill>
                  <a:srgbClr val="B776FB"/>
                </a:solidFill>
                <a:effectLst/>
                <a:latin typeface="Consolas" panose="020B0609020204030204" pitchFamily="49" charset="0"/>
              </a:rPr>
              <a:t>t</a:t>
            </a:r>
            <a:r>
              <a:rPr kumimoji="0" lang="en-US" altLang="en-US" sz="1800" b="0" i="0" u="none" strike="noStrike" cap="none" normalizeH="0" baseline="0" dirty="0" err="1">
                <a:ln>
                  <a:noFill/>
                </a:ln>
                <a:solidFill>
                  <a:srgbClr val="A31515"/>
                </a:solidFill>
                <a:effectLst/>
                <a:latin typeface="Consolas" panose="020B0609020204030204" pitchFamily="49" charset="0"/>
              </a:rPr>
              <a:t>Request</a:t>
            </a:r>
            <a:r>
              <a:rPr kumimoji="0" lang="en-US" altLang="en-US" sz="1800" b="0" i="0" u="none" strike="noStrike" cap="none" normalizeH="0" baseline="0" dirty="0">
                <a:ln>
                  <a:noFill/>
                </a:ln>
                <a:solidFill>
                  <a:srgbClr val="A31515"/>
                </a:solidFill>
                <a:effectLst/>
                <a:latin typeface="Consolas" panose="020B0609020204030204" pitchFamily="49" charset="0"/>
              </a:rPr>
              <a:t> Error!"</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B91AF"/>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err="1">
                <a:ln>
                  <a:noFill/>
                </a:ln>
                <a:solidFill>
                  <a:srgbClr val="B776FB"/>
                </a:solidFill>
                <a:effectLst/>
                <a:latin typeface="Consolas" panose="020B0609020204030204" pitchFamily="49" charset="0"/>
              </a:rPr>
              <a:t>t</a:t>
            </a:r>
            <a:r>
              <a:rPr kumimoji="0" lang="en-US" altLang="en-US" sz="1800" b="0" i="0" u="none" strike="noStrike" cap="none" normalizeH="0" baseline="0" dirty="0" err="1">
                <a:ln>
                  <a:noFill/>
                </a:ln>
                <a:solidFill>
                  <a:srgbClr val="A31515"/>
                </a:solidFill>
                <a:effectLst/>
                <a:latin typeface="Consolas" panose="020B0609020204030204" pitchFamily="49" charset="0"/>
              </a:rPr>
              <a:t>StatusCode</a:t>
            </a:r>
            <a:r>
              <a:rPr kumimoji="0" lang="en-US" altLang="en-US" sz="1800" b="0" i="0" u="none" strike="noStrike" cap="none" normalizeH="0" baseline="0" dirty="0">
                <a:ln>
                  <a:noFill/>
                </a:ln>
                <a:solidFill>
                  <a:srgbClr val="A31515"/>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.StatusCode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8000"/>
                </a:solidFill>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PrintStatusAttributes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-retry-after-</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A31515"/>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-retry-after-</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-activity-id</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A31515"/>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-activity-id"</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throw</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0028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Gremlin API – How: Insert</a:t>
            </a:r>
          </a:p>
        </p:txBody>
      </p:sp>
      <p:sp>
        <p:nvSpPr>
          <p:cNvPr id="4" name="Rectangle 1">
            <a:extLst>
              <a:ext uri="{FF2B5EF4-FFF2-40B4-BE49-F238E27FC236}">
                <a16:creationId xmlns:a16="http://schemas.microsoft.com/office/drawing/2014/main" id="{B5F1DB69-7BF7-4B5A-ABB3-002B1884BB6D}"/>
              </a:ext>
            </a:extLst>
          </p:cNvPr>
          <p:cNvSpPr>
            <a:spLocks noChangeArrowheads="1"/>
          </p:cNvSpPr>
          <p:nvPr/>
        </p:nvSpPr>
        <p:spPr bwMode="auto">
          <a:xfrm>
            <a:off x="588263" y="1225689"/>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private static Task&lt;</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ResultSet</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&lt;dynamic&gt;&gt;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SubmitRequest</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KeyValuePair</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&lt;string, string&gt; query)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return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SubmitAsync</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0000FF"/>
                </a:solidFill>
                <a:effectLst/>
                <a:latin typeface="Consolas" panose="020B0609020204030204" pitchFamily="49" charset="0"/>
              </a:rPr>
              <a:t>dynamic</a:t>
            </a:r>
            <a:r>
              <a:rPr kumimoji="0" lang="en-US" altLang="en-US" sz="1800" b="0" i="0" u="none" strike="noStrike" cap="none" normalizeH="0" baseline="0" dirty="0">
                <a:ln>
                  <a:noFill/>
                </a:ln>
                <a:solidFill>
                  <a:srgbClr val="000000"/>
                </a:solidFill>
                <a:effectLst/>
                <a:latin typeface="Consolas" panose="020B0609020204030204" pitchFamily="49" charset="0"/>
              </a:rPr>
              <a:t>&gt;(</a:t>
            </a:r>
            <a:r>
              <a:rPr kumimoji="0" lang="en-US" altLang="en-US" sz="1800" b="0" i="0" u="none" strike="noStrike" cap="none" normalizeH="0" baseline="0" dirty="0" err="1">
                <a:ln>
                  <a:noFill/>
                </a:ln>
                <a:solidFill>
                  <a:srgbClr val="1F377F"/>
                </a:solidFill>
                <a:effectLst/>
                <a:latin typeface="Consolas" panose="020B0609020204030204" pitchFamily="49" charset="0"/>
              </a:rPr>
              <a:t>query</a:t>
            </a:r>
            <a:r>
              <a:rPr kumimoji="0" lang="en-US" altLang="en-US" sz="1800" b="0" i="0" u="none" strike="noStrike" cap="none" normalizeH="0" baseline="0" dirty="0" err="1">
                <a:ln>
                  <a:noFill/>
                </a:ln>
                <a:solidFill>
                  <a:srgbClr val="000000"/>
                </a:solidFill>
                <a:effectLst/>
                <a:latin typeface="Consolas" panose="020B0609020204030204" pitchFamily="49" charset="0"/>
              </a:rPr>
              <a:t>.Value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ResponseException</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tRequest</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Error!");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tStatusCode</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e.StatusCode</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PrintStatusAttributes</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($"\t[\"x-</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-retry-after-</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GetValueAsString</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"x-</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-retry-after-</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($"\t[\"x-</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-activity-id\"]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GetValueAsString</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"x-</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-activity-id")}");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44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968378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1585211"/>
            <a:ext cx="8344586" cy="4178360"/>
            <a:chOff x="712834" y="1507940"/>
            <a:chExt cx="8344586" cy="4178360"/>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35" name="TextBox 34">
              <a:extLst>
                <a:ext uri="{FF2B5EF4-FFF2-40B4-BE49-F238E27FC236}">
                  <a16:creationId xmlns:a16="http://schemas.microsoft.com/office/drawing/2014/main" id="{E9A3C938-AC52-41BE-82D0-CECB298B078C}"/>
                </a:ext>
              </a:extLst>
            </p:cNvPr>
            <p:cNvSpPr txBox="1"/>
            <p:nvPr/>
          </p:nvSpPr>
          <p:spPr>
            <a:xfrm>
              <a:off x="3105149" y="1507940"/>
              <a:ext cx="5952271" cy="1754326"/>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33" name="Title 10">
            <a:extLst>
              <a:ext uri="{FF2B5EF4-FFF2-40B4-BE49-F238E27FC236}">
                <a16:creationId xmlns:a16="http://schemas.microsoft.com/office/drawing/2014/main" id="{55FFF835-FC4A-134B-AE66-7F35DC0EA6C0}"/>
              </a:ext>
            </a:extLst>
          </p:cNvPr>
          <p:cNvSpPr>
            <a:spLocks noGrp="1"/>
          </p:cNvSpPr>
          <p:nvPr>
            <p:ph type="title"/>
          </p:nvPr>
        </p:nvSpPr>
        <p:spPr>
          <a:xfrm>
            <a:off x="389859" y="250170"/>
            <a:ext cx="11018520" cy="553998"/>
          </a:xfrm>
        </p:spPr>
        <p:txBody>
          <a:bodyPr/>
          <a:lstStyle/>
          <a:p>
            <a:pPr>
              <a:spcBef>
                <a:spcPts val="600"/>
              </a:spcBef>
            </a:pPr>
            <a:r>
              <a:rPr lang="en-US"/>
              <a:t>Azure Cosmos DB</a:t>
            </a:r>
            <a:br>
              <a:rPr lang="en-US"/>
            </a:br>
            <a:endParaRPr lang="en-US" cap="none"/>
          </a:p>
        </p:txBody>
      </p:sp>
      <p:sp>
        <p:nvSpPr>
          <p:cNvPr id="134" name="Rectangle 133">
            <a:extLst>
              <a:ext uri="{FF2B5EF4-FFF2-40B4-BE49-F238E27FC236}">
                <a16:creationId xmlns:a16="http://schemas.microsoft.com/office/drawing/2014/main" id="{A6D8F800-35D0-9647-89A8-9976C47EFE52}"/>
              </a:ext>
            </a:extLst>
          </p:cNvPr>
          <p:cNvSpPr/>
          <p:nvPr/>
        </p:nvSpPr>
        <p:spPr>
          <a:xfrm>
            <a:off x="332265" y="886754"/>
            <a:ext cx="9495050" cy="400110"/>
          </a:xfrm>
          <a:prstGeom prst="rect">
            <a:avLst/>
          </a:prstGeom>
        </p:spPr>
        <p:txBody>
          <a:bodyPr wrap="square" anchor="t">
            <a:spAutoFit/>
          </a:bodyPr>
          <a:lstStyle/>
          <a:p>
            <a:r>
              <a:rPr lang="en-US" sz="2000"/>
              <a:t>A globally-distributed, massively-scalable, multi-model database service</a:t>
            </a:r>
            <a:endParaRPr lang="en-US" sz="2000">
              <a:cs typeface="Segoe UI"/>
            </a:endParaRPr>
          </a:p>
        </p:txBody>
      </p:sp>
    </p:spTree>
    <p:extLst>
      <p:ext uri="{BB962C8B-B14F-4D97-AF65-F5344CB8AC3E}">
        <p14:creationId xmlns:p14="http://schemas.microsoft.com/office/powerpoint/2010/main" val="4290389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Gremlin API – How: Insert</a:t>
            </a:r>
          </a:p>
        </p:txBody>
      </p:sp>
      <p:sp>
        <p:nvSpPr>
          <p:cNvPr id="4" name="Rectangle 1">
            <a:extLst>
              <a:ext uri="{FF2B5EF4-FFF2-40B4-BE49-F238E27FC236}">
                <a16:creationId xmlns:a16="http://schemas.microsoft.com/office/drawing/2014/main" id="{B5F1DB69-7BF7-4B5A-ABB3-002B1884BB6D}"/>
              </a:ext>
            </a:extLst>
          </p:cNvPr>
          <p:cNvSpPr>
            <a:spLocks noChangeArrowheads="1"/>
          </p:cNvSpPr>
          <p:nvPr/>
        </p:nvSpPr>
        <p:spPr bwMode="auto">
          <a:xfrm>
            <a:off x="588263" y="1225689"/>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private static Task&lt;</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ResultSet</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&lt;dynamic&gt;&gt;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SubmitRequest</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KeyValuePair</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&lt;string, string&gt; query)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return </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gremlinClient.SubmitAsync</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&lt;dynamic&gt;(</a:t>
            </a:r>
            <a:r>
              <a:rPr kumimoji="0" lang="en-US" altLang="en-US" sz="1800" b="0" i="0" u="none" strike="noStrike" cap="none" normalizeH="0" baseline="0" dirty="0" err="1">
                <a:ln>
                  <a:noFill/>
                </a:ln>
                <a:solidFill>
                  <a:schemeClr val="bg1">
                    <a:lumMod val="85000"/>
                  </a:schemeClr>
                </a:solidFill>
                <a:effectLst/>
                <a:latin typeface="Consolas" panose="020B0609020204030204" pitchFamily="49" charset="0"/>
              </a:rPr>
              <a:t>query.Value</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85000"/>
                  </a:schemeClr>
                </a:solidFill>
                <a:latin typeface="Consolas" panose="020B0609020204030204" pitchFamily="49" charset="0"/>
              </a:rPr>
              <a:t>  </a:t>
            </a: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catch</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ResponseException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err="1">
                <a:ln>
                  <a:noFill/>
                </a:ln>
                <a:solidFill>
                  <a:srgbClr val="B776FB"/>
                </a:solidFill>
                <a:effectLst/>
                <a:latin typeface="Consolas" panose="020B0609020204030204" pitchFamily="49" charset="0"/>
              </a:rPr>
              <a:t>t</a:t>
            </a:r>
            <a:r>
              <a:rPr kumimoji="0" lang="en-US" altLang="en-US" sz="1800" b="0" i="0" u="none" strike="noStrike" cap="none" normalizeH="0" baseline="0" dirty="0" err="1">
                <a:ln>
                  <a:noFill/>
                </a:ln>
                <a:solidFill>
                  <a:srgbClr val="A31515"/>
                </a:solidFill>
                <a:effectLst/>
                <a:latin typeface="Consolas" panose="020B0609020204030204" pitchFamily="49" charset="0"/>
              </a:rPr>
              <a:t>Request</a:t>
            </a:r>
            <a:r>
              <a:rPr kumimoji="0" lang="en-US" altLang="en-US" sz="1800" b="0" i="0" u="none" strike="noStrike" cap="none" normalizeH="0" baseline="0" dirty="0">
                <a:ln>
                  <a:noFill/>
                </a:ln>
                <a:solidFill>
                  <a:srgbClr val="A31515"/>
                </a:solidFill>
                <a:effectLst/>
                <a:latin typeface="Consolas" panose="020B0609020204030204" pitchFamily="49" charset="0"/>
              </a:rPr>
              <a:t> Error!"</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B91AF"/>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err="1">
                <a:ln>
                  <a:noFill/>
                </a:ln>
                <a:solidFill>
                  <a:srgbClr val="B776FB"/>
                </a:solidFill>
                <a:effectLst/>
                <a:latin typeface="Consolas" panose="020B0609020204030204" pitchFamily="49" charset="0"/>
              </a:rPr>
              <a:t>t</a:t>
            </a:r>
            <a:r>
              <a:rPr kumimoji="0" lang="en-US" altLang="en-US" sz="1800" b="0" i="0" u="none" strike="noStrike" cap="none" normalizeH="0" baseline="0" dirty="0" err="1">
                <a:ln>
                  <a:noFill/>
                </a:ln>
                <a:solidFill>
                  <a:srgbClr val="A31515"/>
                </a:solidFill>
                <a:effectLst/>
                <a:latin typeface="Consolas" panose="020B0609020204030204" pitchFamily="49" charset="0"/>
              </a:rPr>
              <a:t>StatusCode</a:t>
            </a:r>
            <a:r>
              <a:rPr kumimoji="0" lang="en-US" altLang="en-US" sz="1800" b="0" i="0" u="none" strike="noStrike" cap="none" normalizeH="0" baseline="0" dirty="0">
                <a:ln>
                  <a:noFill/>
                </a:ln>
                <a:solidFill>
                  <a:srgbClr val="A31515"/>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.StatusCode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8000"/>
                </a:solidFill>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PrintStatusAttributes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-retry-after-</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A31515"/>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-retry-after-</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-activity-id</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A31515"/>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-activity-id"</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throw</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44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120549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Gremlin API – How: Query</a:t>
            </a:r>
          </a:p>
        </p:txBody>
      </p:sp>
      <p:sp>
        <p:nvSpPr>
          <p:cNvPr id="3" name="Rectangle 2">
            <a:extLst>
              <a:ext uri="{FF2B5EF4-FFF2-40B4-BE49-F238E27FC236}">
                <a16:creationId xmlns:a16="http://schemas.microsoft.com/office/drawing/2014/main" id="{5C506BF4-9764-4B3A-B0B4-A7B498387339}"/>
              </a:ext>
            </a:extLst>
          </p:cNvPr>
          <p:cNvSpPr/>
          <p:nvPr/>
        </p:nvSpPr>
        <p:spPr>
          <a:xfrm>
            <a:off x="588263" y="1412031"/>
            <a:ext cx="11018520" cy="4247317"/>
          </a:xfrm>
          <a:prstGeom prst="rect">
            <a:avLst/>
          </a:prstGeom>
        </p:spPr>
        <p:txBody>
          <a:bodyPr wrap="square">
            <a:spAutoFit/>
          </a:bodyPr>
          <a:lstStyle/>
          <a:p>
            <a:r>
              <a:rPr lang="en-US" sz="5400" dirty="0" err="1">
                <a:latin typeface="Consolas" panose="020B0609020204030204" pitchFamily="49" charset="0"/>
              </a:rPr>
              <a:t>g.V</a:t>
            </a:r>
            <a:r>
              <a:rPr lang="en-US" sz="5400" dirty="0">
                <a:latin typeface="Consolas" panose="020B0609020204030204" pitchFamily="49" charset="0"/>
              </a:rPr>
              <a:t>()</a:t>
            </a:r>
          </a:p>
          <a:p>
            <a:r>
              <a:rPr lang="en-US" sz="5400" dirty="0">
                <a:latin typeface="Consolas" panose="020B0609020204030204" pitchFamily="49" charset="0"/>
              </a:rPr>
              <a:t>.</a:t>
            </a:r>
            <a:r>
              <a:rPr lang="en-US" sz="5400" dirty="0" err="1">
                <a:latin typeface="Consolas" panose="020B0609020204030204" pitchFamily="49" charset="0"/>
              </a:rPr>
              <a:t>hasLabel</a:t>
            </a:r>
            <a:r>
              <a:rPr lang="en-US" sz="5400" dirty="0">
                <a:latin typeface="Consolas" panose="020B0609020204030204" pitchFamily="49" charset="0"/>
              </a:rPr>
              <a:t>('tag’)</a:t>
            </a:r>
          </a:p>
          <a:p>
            <a:r>
              <a:rPr lang="en-US" sz="5400" dirty="0">
                <a:latin typeface="Consolas" panose="020B0609020204030204" pitchFamily="49" charset="0"/>
              </a:rPr>
              <a:t>.has('name’, 'Azure’)</a:t>
            </a:r>
          </a:p>
          <a:p>
            <a:r>
              <a:rPr lang="en-US" sz="5400" dirty="0">
                <a:latin typeface="Consolas" panose="020B0609020204030204" pitchFamily="49" charset="0"/>
              </a:rPr>
              <a:t>.in('</a:t>
            </a:r>
            <a:r>
              <a:rPr lang="en-US" sz="5400" dirty="0" err="1">
                <a:latin typeface="Consolas" panose="020B0609020204030204" pitchFamily="49" charset="0"/>
              </a:rPr>
              <a:t>taggedAs</a:t>
            </a:r>
            <a:r>
              <a:rPr lang="en-US" sz="5400" dirty="0">
                <a:latin typeface="Consolas" panose="020B0609020204030204" pitchFamily="49" charset="0"/>
              </a:rPr>
              <a:t>’)</a:t>
            </a:r>
          </a:p>
          <a:p>
            <a:r>
              <a:rPr lang="en-US" sz="5400" dirty="0">
                <a:latin typeface="Consolas" panose="020B0609020204030204" pitchFamily="49" charset="0"/>
              </a:rPr>
              <a:t>.</a:t>
            </a:r>
            <a:r>
              <a:rPr lang="en-US" sz="5400" dirty="0" err="1">
                <a:latin typeface="Consolas" panose="020B0609020204030204" pitchFamily="49" charset="0"/>
              </a:rPr>
              <a:t>hasLabel</a:t>
            </a:r>
            <a:r>
              <a:rPr lang="en-US" sz="5400" dirty="0">
                <a:latin typeface="Consolas" panose="020B0609020204030204" pitchFamily="49" charset="0"/>
              </a:rPr>
              <a:t>('presentation')</a:t>
            </a:r>
          </a:p>
        </p:txBody>
      </p:sp>
    </p:spTree>
    <p:extLst>
      <p:ext uri="{BB962C8B-B14F-4D97-AF65-F5344CB8AC3E}">
        <p14:creationId xmlns:p14="http://schemas.microsoft.com/office/powerpoint/2010/main" val="405469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A52-FB11-476B-B97E-F4FAB64DC7F2}"/>
              </a:ext>
            </a:extLst>
          </p:cNvPr>
          <p:cNvSpPr>
            <a:spLocks noGrp="1"/>
          </p:cNvSpPr>
          <p:nvPr>
            <p:ph type="title"/>
          </p:nvPr>
        </p:nvSpPr>
        <p:spPr/>
        <p:txBody>
          <a:bodyPr/>
          <a:lstStyle/>
          <a:p>
            <a:r>
              <a:rPr lang="en-US" dirty="0"/>
              <a:t>Gremlin API – Querying Options</a:t>
            </a:r>
          </a:p>
        </p:txBody>
      </p:sp>
      <p:sp>
        <p:nvSpPr>
          <p:cNvPr id="6" name="Rectangle 5">
            <a:extLst>
              <a:ext uri="{FF2B5EF4-FFF2-40B4-BE49-F238E27FC236}">
                <a16:creationId xmlns:a16="http://schemas.microsoft.com/office/drawing/2014/main" id="{FB2D7477-A5B0-41F8-BA81-65E95A3554A4}"/>
              </a:ext>
            </a:extLst>
          </p:cNvPr>
          <p:cNvSpPr/>
          <p:nvPr/>
        </p:nvSpPr>
        <p:spPr bwMode="auto">
          <a:xfrm>
            <a:off x="1471824" y="1843954"/>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API</a:t>
            </a:r>
          </a:p>
        </p:txBody>
      </p:sp>
      <p:sp>
        <p:nvSpPr>
          <p:cNvPr id="7" name="Rectangle 6">
            <a:extLst>
              <a:ext uri="{FF2B5EF4-FFF2-40B4-BE49-F238E27FC236}">
                <a16:creationId xmlns:a16="http://schemas.microsoft.com/office/drawing/2014/main" id="{D9D6AEAA-45BB-4A33-8590-B9ED62B05973}"/>
              </a:ext>
            </a:extLst>
          </p:cNvPr>
          <p:cNvSpPr/>
          <p:nvPr/>
        </p:nvSpPr>
        <p:spPr bwMode="auto">
          <a:xfrm>
            <a:off x="7316577" y="1843954"/>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JavaScript</a:t>
            </a:r>
          </a:p>
        </p:txBody>
      </p:sp>
      <p:sp>
        <p:nvSpPr>
          <p:cNvPr id="9" name="Rectangle 8">
            <a:extLst>
              <a:ext uri="{FF2B5EF4-FFF2-40B4-BE49-F238E27FC236}">
                <a16:creationId xmlns:a16="http://schemas.microsoft.com/office/drawing/2014/main" id="{703F52B4-122F-4C55-9D5B-1AA0EB3149C1}"/>
              </a:ext>
            </a:extLst>
          </p:cNvPr>
          <p:cNvSpPr/>
          <p:nvPr/>
        </p:nvSpPr>
        <p:spPr bwMode="auto">
          <a:xfrm>
            <a:off x="4394200" y="4079101"/>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SQL API</a:t>
            </a:r>
          </a:p>
        </p:txBody>
      </p:sp>
    </p:spTree>
    <p:extLst>
      <p:ext uri="{BB962C8B-B14F-4D97-AF65-F5344CB8AC3E}">
        <p14:creationId xmlns:p14="http://schemas.microsoft.com/office/powerpoint/2010/main" val="2927283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3537-735B-4879-BB73-5EBA7A0B8D83}"/>
              </a:ext>
            </a:extLst>
          </p:cNvPr>
          <p:cNvSpPr>
            <a:spLocks noGrp="1"/>
          </p:cNvSpPr>
          <p:nvPr>
            <p:ph type="title"/>
          </p:nvPr>
        </p:nvSpPr>
        <p:spPr>
          <a:xfrm>
            <a:off x="588263" y="585788"/>
            <a:ext cx="4159950" cy="5683249"/>
          </a:xfrm>
          <a:prstGeom prst="rect">
            <a:avLst/>
          </a:prstGeom>
        </p:spPr>
        <p:txBody>
          <a:bodyPr wrap="square" anchor="ctr">
            <a:normAutofit/>
          </a:bodyPr>
          <a:lstStyle/>
          <a:p>
            <a:pPr algn="ctr"/>
            <a:r>
              <a:rPr lang="en-US" sz="6000" dirty="0">
                <a:solidFill>
                  <a:srgbClr val="0078D4"/>
                </a:solidFill>
              </a:rPr>
              <a:t>Cassandra API</a:t>
            </a:r>
            <a:br>
              <a:rPr lang="en-US" dirty="0">
                <a:solidFill>
                  <a:srgbClr val="0078D4"/>
                </a:solidFill>
              </a:rPr>
            </a:br>
            <a:r>
              <a:rPr lang="en-US" dirty="0">
                <a:solidFill>
                  <a:srgbClr val="0078D4"/>
                </a:solidFill>
              </a:rPr>
              <a:t>Wide Column Store</a:t>
            </a:r>
          </a:p>
        </p:txBody>
      </p:sp>
      <p:pic>
        <p:nvPicPr>
          <p:cNvPr id="9" name="Graphic 8">
            <a:extLst>
              <a:ext uri="{FF2B5EF4-FFF2-40B4-BE49-F238E27FC236}">
                <a16:creationId xmlns:a16="http://schemas.microsoft.com/office/drawing/2014/main" id="{C3D28EE3-5343-4014-9881-B5C096CCFACB}"/>
              </a:ext>
            </a:extLst>
          </p:cNvPr>
          <p:cNvPicPr>
            <a:picLocks noChangeAspect="1"/>
          </p:cNvPicPr>
          <p:nvPr/>
        </p:nvPicPr>
        <p:blipFill>
          <a:blip r:embed="rId2"/>
          <a:srcRect/>
          <a:stretch/>
        </p:blipFill>
        <p:spPr>
          <a:xfrm>
            <a:off x="5334000" y="1623417"/>
            <a:ext cx="6858000" cy="3611165"/>
          </a:xfrm>
          <a:prstGeom prst="rect">
            <a:avLst/>
          </a:prstGeom>
        </p:spPr>
      </p:pic>
    </p:spTree>
    <p:extLst>
      <p:ext uri="{BB962C8B-B14F-4D97-AF65-F5344CB8AC3E}">
        <p14:creationId xmlns:p14="http://schemas.microsoft.com/office/powerpoint/2010/main" val="20446022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A52-FB11-476B-B97E-F4FAB64DC7F2}"/>
              </a:ext>
            </a:extLst>
          </p:cNvPr>
          <p:cNvSpPr>
            <a:spLocks noGrp="1"/>
          </p:cNvSpPr>
          <p:nvPr>
            <p:ph type="title"/>
          </p:nvPr>
        </p:nvSpPr>
        <p:spPr/>
        <p:txBody>
          <a:bodyPr/>
          <a:lstStyle/>
          <a:p>
            <a:r>
              <a:rPr lang="en-US" dirty="0"/>
              <a:t>Cassandra API – What</a:t>
            </a:r>
          </a:p>
        </p:txBody>
      </p:sp>
      <p:sp>
        <p:nvSpPr>
          <p:cNvPr id="6" name="Rectangle 5">
            <a:extLst>
              <a:ext uri="{FF2B5EF4-FFF2-40B4-BE49-F238E27FC236}">
                <a16:creationId xmlns:a16="http://schemas.microsoft.com/office/drawing/2014/main" id="{FB2D7477-A5B0-41F8-BA81-65E95A3554A4}"/>
              </a:ext>
            </a:extLst>
          </p:cNvPr>
          <p:cNvSpPr/>
          <p:nvPr/>
        </p:nvSpPr>
        <p:spPr bwMode="auto">
          <a:xfrm>
            <a:off x="440433"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Handle Larges Amounts of Data</a:t>
            </a:r>
          </a:p>
        </p:txBody>
      </p:sp>
      <p:sp>
        <p:nvSpPr>
          <p:cNvPr id="7" name="Rectangle 6">
            <a:extLst>
              <a:ext uri="{FF2B5EF4-FFF2-40B4-BE49-F238E27FC236}">
                <a16:creationId xmlns:a16="http://schemas.microsoft.com/office/drawing/2014/main" id="{D9D6AEAA-45BB-4A33-8590-B9ED62B05973}"/>
              </a:ext>
            </a:extLst>
          </p:cNvPr>
          <p:cNvSpPr/>
          <p:nvPr/>
        </p:nvSpPr>
        <p:spPr bwMode="auto">
          <a:xfrm>
            <a:off x="4394200"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Uses Commodity Servers</a:t>
            </a:r>
          </a:p>
        </p:txBody>
      </p:sp>
      <p:sp>
        <p:nvSpPr>
          <p:cNvPr id="8" name="Rectangle 7">
            <a:extLst>
              <a:ext uri="{FF2B5EF4-FFF2-40B4-BE49-F238E27FC236}">
                <a16:creationId xmlns:a16="http://schemas.microsoft.com/office/drawing/2014/main" id="{B170CDD3-AACA-4219-9CA6-ADB95F492901}"/>
              </a:ext>
            </a:extLst>
          </p:cNvPr>
          <p:cNvSpPr/>
          <p:nvPr/>
        </p:nvSpPr>
        <p:spPr bwMode="auto">
          <a:xfrm>
            <a:off x="8347967"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Developed by Facebook</a:t>
            </a:r>
          </a:p>
        </p:txBody>
      </p:sp>
    </p:spTree>
    <p:extLst>
      <p:ext uri="{BB962C8B-B14F-4D97-AF65-F5344CB8AC3E}">
        <p14:creationId xmlns:p14="http://schemas.microsoft.com/office/powerpoint/2010/main" val="3626117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6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0769-BF59-4A8C-924F-C5C125605085}"/>
              </a:ext>
            </a:extLst>
          </p:cNvPr>
          <p:cNvSpPr>
            <a:spLocks noGrp="1"/>
          </p:cNvSpPr>
          <p:nvPr>
            <p:ph type="title"/>
          </p:nvPr>
        </p:nvSpPr>
        <p:spPr/>
        <p:txBody>
          <a:bodyPr/>
          <a:lstStyle/>
          <a:p>
            <a:r>
              <a:rPr lang="en-US" dirty="0"/>
              <a:t>Cassandra API - When</a:t>
            </a:r>
          </a:p>
        </p:txBody>
      </p:sp>
      <p:sp>
        <p:nvSpPr>
          <p:cNvPr id="3" name="Content Placeholder 2">
            <a:extLst>
              <a:ext uri="{FF2B5EF4-FFF2-40B4-BE49-F238E27FC236}">
                <a16:creationId xmlns:a16="http://schemas.microsoft.com/office/drawing/2014/main" id="{5C81B007-D5D8-47DE-B157-58B155CBD30F}"/>
              </a:ext>
            </a:extLst>
          </p:cNvPr>
          <p:cNvSpPr>
            <a:spLocks noGrp="1"/>
          </p:cNvSpPr>
          <p:nvPr>
            <p:ph sz="quarter" idx="10"/>
          </p:nvPr>
        </p:nvSpPr>
        <p:spPr>
          <a:xfrm>
            <a:off x="586581" y="1905506"/>
            <a:ext cx="11018838" cy="3046988"/>
          </a:xfrm>
        </p:spPr>
        <p:txBody>
          <a:bodyPr/>
          <a:lstStyle/>
          <a:p>
            <a:pPr marL="0" indent="0" algn="ctr">
              <a:buNone/>
            </a:pPr>
            <a:r>
              <a:rPr lang="en-US" sz="6600" dirty="0">
                <a:solidFill>
                  <a:srgbClr val="0078D4"/>
                </a:solidFill>
              </a:rPr>
              <a:t>Migrating data from Cassandra to Azure Cosmos DB</a:t>
            </a:r>
          </a:p>
        </p:txBody>
      </p:sp>
    </p:spTree>
    <p:extLst>
      <p:ext uri="{BB962C8B-B14F-4D97-AF65-F5344CB8AC3E}">
        <p14:creationId xmlns:p14="http://schemas.microsoft.com/office/powerpoint/2010/main" val="406700295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Cassandra API – How: Data Model</a:t>
            </a:r>
          </a:p>
        </p:txBody>
      </p:sp>
      <p:pic>
        <p:nvPicPr>
          <p:cNvPr id="5" name="Picture 4">
            <a:extLst>
              <a:ext uri="{FF2B5EF4-FFF2-40B4-BE49-F238E27FC236}">
                <a16:creationId xmlns:a16="http://schemas.microsoft.com/office/drawing/2014/main" id="{51F34323-9B99-46E2-BD0A-D78425897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348" y="1372369"/>
            <a:ext cx="10205304" cy="4770979"/>
          </a:xfrm>
          <a:prstGeom prst="rect">
            <a:avLst/>
          </a:prstGeom>
        </p:spPr>
      </p:pic>
      <p:sp>
        <p:nvSpPr>
          <p:cNvPr id="6" name="Rectangle: Rounded Corners 5">
            <a:extLst>
              <a:ext uri="{FF2B5EF4-FFF2-40B4-BE49-F238E27FC236}">
                <a16:creationId xmlns:a16="http://schemas.microsoft.com/office/drawing/2014/main" id="{513AEB4C-2299-48AD-A5EC-FAD062107CBC}"/>
              </a:ext>
            </a:extLst>
          </p:cNvPr>
          <p:cNvSpPr/>
          <p:nvPr/>
        </p:nvSpPr>
        <p:spPr>
          <a:xfrm>
            <a:off x="721895" y="2069431"/>
            <a:ext cx="10828422" cy="7891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83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Cassandra API – How: Insert</a:t>
            </a:r>
          </a:p>
        </p:txBody>
      </p:sp>
      <p:sp>
        <p:nvSpPr>
          <p:cNvPr id="4" name="Rectangle 1">
            <a:extLst>
              <a:ext uri="{FF2B5EF4-FFF2-40B4-BE49-F238E27FC236}">
                <a16:creationId xmlns:a16="http://schemas.microsoft.com/office/drawing/2014/main" id="{318CD818-287D-4D25-A3E3-B507452DFA67}"/>
              </a:ext>
            </a:extLst>
          </p:cNvPr>
          <p:cNvSpPr>
            <a:spLocks noChangeArrowheads="1"/>
          </p:cNvSpPr>
          <p:nvPr/>
        </p:nvSpPr>
        <p:spPr bwMode="auto">
          <a:xfrm>
            <a:off x="588263" y="1171240"/>
            <a:ext cx="10832083"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class</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2B91AF"/>
                </a:solidFill>
                <a:effectLst/>
                <a:latin typeface="Consolas" panose="020B0609020204030204" pitchFamily="49" charset="0"/>
              </a:rPr>
              <a:t>Presentation</a:t>
            </a:r>
            <a:endParaRPr kumimoji="0" lang="en-US" altLang="en-US" sz="2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presentation_id</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presentation_owneremailaddress</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presentation_title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presentation_abstract</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presentation_elevatorpitch</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presentation_importantinformation</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presentation_languagecode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presentation_language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6772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Cassandra API – How: Insert</a:t>
            </a:r>
          </a:p>
        </p:txBody>
      </p:sp>
      <p:sp>
        <p:nvSpPr>
          <p:cNvPr id="3" name="Rectangle 1">
            <a:extLst>
              <a:ext uri="{FF2B5EF4-FFF2-40B4-BE49-F238E27FC236}">
                <a16:creationId xmlns:a16="http://schemas.microsoft.com/office/drawing/2014/main" id="{2CB83C04-5872-491E-BD9A-5D9100494B71}"/>
              </a:ext>
            </a:extLst>
          </p:cNvPr>
          <p:cNvSpPr>
            <a:spLocks noChangeArrowheads="1"/>
          </p:cNvSpPr>
          <p:nvPr/>
        </p:nvSpPr>
        <p:spPr bwMode="auto">
          <a:xfrm>
            <a:off x="588263" y="1011198"/>
            <a:ext cx="1101852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FF"/>
                </a:solidFill>
                <a:effectLst/>
                <a:latin typeface="Consolas" panose="020B0609020204030204" pitchFamily="49" charset="0"/>
              </a:rPr>
              <a:t>var</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1F377F"/>
                </a:solidFill>
                <a:effectLst/>
                <a:latin typeface="Consolas" panose="020B0609020204030204" pitchFamily="49" charset="0"/>
              </a:rPr>
              <a:t>options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new</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Cassandra.</a:t>
            </a:r>
            <a:r>
              <a:rPr kumimoji="0" lang="en-US" altLang="en-US" sz="2000" b="0" i="0" u="none" strike="noStrike" cap="none" normalizeH="0" baseline="0" dirty="0" err="1">
                <a:ln>
                  <a:noFill/>
                </a:ln>
                <a:solidFill>
                  <a:srgbClr val="2B91AF"/>
                </a:solidFill>
                <a:effectLst/>
                <a:latin typeface="Consolas" panose="020B0609020204030204" pitchFamily="49" charset="0"/>
              </a:rPr>
              <a:t>SSLOptions</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2B91AF"/>
                </a:solidFill>
                <a:effectLst/>
                <a:latin typeface="Consolas" panose="020B0609020204030204" pitchFamily="49" charset="0"/>
              </a:rPr>
              <a:t>SslProtocols</a:t>
            </a:r>
            <a:r>
              <a:rPr kumimoji="0" lang="en-US" altLang="en-US" sz="2000" b="0" i="0" u="none" strike="noStrike" cap="none" normalizeH="0" baseline="0" dirty="0">
                <a:ln>
                  <a:noFill/>
                </a:ln>
                <a:solidFill>
                  <a:srgbClr val="000000"/>
                </a:solidFill>
                <a:effectLst/>
                <a:latin typeface="Consolas" panose="020B0609020204030204" pitchFamily="49" charset="0"/>
              </a:rPr>
              <a:t>.Tls12,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true</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74531F"/>
                </a:solidFill>
                <a:effectLst/>
                <a:latin typeface="Consolas" panose="020B0609020204030204" pitchFamily="49" charset="0"/>
              </a:rPr>
              <a:t>ValidateServerCertificate</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1F377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F377F"/>
                </a:solidFill>
                <a:effectLst/>
                <a:latin typeface="Consolas" panose="020B0609020204030204" pitchFamily="49" charset="0"/>
              </a:rPr>
              <a:t>options</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SetHostNameResolver</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1F377F"/>
                </a:solidFill>
                <a:effectLst/>
                <a:latin typeface="Consolas" panose="020B0609020204030204" pitchFamily="49" charset="0"/>
              </a:rPr>
              <a:t>ipAddress</a:t>
            </a:r>
            <a:r>
              <a:rPr kumimoji="0" lang="en-US" altLang="en-US" sz="2000" b="0" i="0" u="none" strike="noStrike" cap="none" normalizeH="0" baseline="0" dirty="0">
                <a:ln>
                  <a:noFill/>
                </a:ln>
                <a:solidFill>
                  <a:srgbClr val="000000"/>
                </a:solidFill>
                <a:effectLst/>
                <a:latin typeface="Consolas" panose="020B0609020204030204" pitchFamily="49" charset="0"/>
              </a:rPr>
              <a:t>) =&gt; </a:t>
            </a:r>
            <a:r>
              <a:rPr kumimoji="0" lang="en-US" altLang="en-US" sz="2000" b="0" i="0" u="none" strike="noStrike" cap="none" normalizeH="0" baseline="0" dirty="0" err="1">
                <a:ln>
                  <a:noFill/>
                </a:ln>
                <a:solidFill>
                  <a:srgbClr val="000000"/>
                </a:solidFill>
                <a:effectLst/>
                <a:latin typeface="Consolas" panose="020B0609020204030204" pitchFamily="49" charset="0"/>
              </a:rPr>
              <a:t>CassandraContactPoint</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B91AF"/>
                </a:solidFill>
                <a:effectLst/>
                <a:latin typeface="Consolas" panose="020B0609020204030204" pitchFamily="49" charset="0"/>
              </a:rPr>
              <a:t>Cluster</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cluster</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2B91AF"/>
                </a:solidFill>
                <a:effectLst/>
                <a:latin typeface="Consolas" panose="020B0609020204030204" pitchFamily="49" charset="0"/>
              </a:rPr>
              <a:t>Cluster</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Builder</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WithCredentials</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UserName</a:t>
            </a:r>
            <a:r>
              <a:rPr kumimoji="0" lang="en-US" altLang="en-US" sz="2000" b="0" i="0" u="none" strike="noStrike" cap="none" normalizeH="0" baseline="0" dirty="0">
                <a:ln>
                  <a:noFill/>
                </a:ln>
                <a:solidFill>
                  <a:srgbClr val="000000"/>
                </a:solidFill>
                <a:effectLst/>
                <a:latin typeface="Consolas" panose="020B0609020204030204" pitchFamily="49" charset="0"/>
              </a:rPr>
              <a:t>, Password)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WithPort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CassandraPort</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AddContactPoint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CassandraContactPoint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WithSSL</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1F377F"/>
                </a:solidFill>
                <a:effectLst/>
                <a:latin typeface="Consolas" panose="020B0609020204030204" pitchFamily="49" charset="0"/>
              </a:rPr>
              <a:t>options</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74531F"/>
                </a:solidFill>
                <a:effectLst/>
                <a:latin typeface="Consolas" panose="020B0609020204030204" pitchFamily="49" charset="0"/>
              </a:rPr>
              <a:t>Build</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B91AF"/>
                </a:solidFill>
                <a:effectLst/>
                <a:latin typeface="Consolas" panose="020B0609020204030204" pitchFamily="49" charset="0"/>
              </a:rPr>
              <a:t>ISession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1F377F"/>
                </a:solidFill>
                <a:effectLst/>
                <a:latin typeface="Consolas" panose="020B0609020204030204" pitchFamily="49" charset="0"/>
              </a:rPr>
              <a:t>session</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1F377F"/>
                </a:solidFill>
                <a:effectLst/>
                <a:latin typeface="Consolas" panose="020B0609020204030204" pitchFamily="49" charset="0"/>
              </a:rPr>
              <a:t>cluster</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Connect</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1F377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F377F"/>
                </a:solidFill>
                <a:effectLst/>
                <a:latin typeface="Consolas" panose="020B0609020204030204" pitchFamily="49" charset="0"/>
              </a:rPr>
              <a:t>session</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1F377F"/>
                </a:solidFill>
                <a:effectLst/>
                <a:latin typeface="Consolas" panose="020B0609020204030204" pitchFamily="49" charset="0"/>
              </a:rPr>
              <a:t>cluster</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Connect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a:t>
            </a:r>
            <a:r>
              <a:rPr kumimoji="0" lang="en-US" altLang="en-US" sz="2000" b="0" i="0" u="none" strike="noStrike" cap="none" normalizeH="0" baseline="0" dirty="0" err="1">
                <a:ln>
                  <a:noFill/>
                </a:ln>
                <a:solidFill>
                  <a:srgbClr val="A31515"/>
                </a:solidFill>
                <a:effectLst/>
                <a:latin typeface="Consolas" panose="020B0609020204030204" pitchFamily="49" charset="0"/>
              </a:rPr>
              <a:t>speakingengagements</a:t>
            </a:r>
            <a:r>
              <a:rPr kumimoji="0" lang="en-US" altLang="en-US" sz="2000" b="0" i="0" u="none" strike="noStrike" cap="none" normalizeH="0" baseline="0" dirty="0">
                <a:ln>
                  <a:noFill/>
                </a:ln>
                <a:solidFill>
                  <a:srgbClr val="A31515"/>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B91AF"/>
                </a:solidFill>
                <a:effectLst/>
                <a:latin typeface="Consolas" panose="020B0609020204030204" pitchFamily="49" charset="0"/>
              </a:rPr>
              <a:t>IMapper</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1F377F"/>
                </a:solidFill>
                <a:effectLst/>
                <a:latin typeface="Consolas" panose="020B0609020204030204" pitchFamily="49" charset="0"/>
              </a:rPr>
              <a:t>mapper</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new</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Mapper</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1F377F"/>
                </a:solidFill>
                <a:effectLst/>
                <a:latin typeface="Consolas" panose="020B0609020204030204" pitchFamily="49" charset="0"/>
              </a:rPr>
              <a:t>session</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8000"/>
                </a:solidFill>
                <a:effectLst/>
                <a:latin typeface="Consolas" panose="020B0609020204030204" pitchFamily="49" charset="0"/>
              </a:rPr>
              <a:t>// Inserting Data into presentation table</a:t>
            </a:r>
            <a:endParaRPr kumimoji="0" lang="en-US"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F377F"/>
                </a:solidFill>
                <a:effectLst/>
                <a:latin typeface="Consolas" panose="020B0609020204030204" pitchFamily="49" charset="0"/>
              </a:rPr>
              <a:t>mapper</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Insert</a:t>
            </a:r>
            <a:r>
              <a:rPr kumimoji="0" lang="en-US" altLang="en-US" sz="2000" b="0" i="0" u="none" strike="noStrike" cap="none" normalizeH="0" baseline="0" dirty="0">
                <a:ln>
                  <a:noFill/>
                </a:ln>
                <a:solidFill>
                  <a:srgbClr val="000000"/>
                </a:solidFill>
                <a:effectLst/>
                <a:latin typeface="Consolas" panose="020B0609020204030204" pitchFamily="49" charset="0"/>
              </a:rPr>
              <a:t>&lt;</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&gt;(</a:t>
            </a:r>
            <a:r>
              <a:rPr kumimoji="0" lang="en-US" altLang="en-US" sz="2000" b="0" i="0" u="none" strike="noStrike" cap="none" normalizeH="0" baseline="0" dirty="0" err="1">
                <a:ln>
                  <a:noFill/>
                </a:ln>
                <a:solidFill>
                  <a:srgbClr val="2B91AF"/>
                </a:solidFill>
                <a:effectLst/>
                <a:latin typeface="Consolas" panose="020B0609020204030204" pitchFamily="49" charset="0"/>
              </a:rPr>
              <a:t>Generate</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ExistingPresentation</a:t>
            </a:r>
            <a:r>
              <a:rPr kumimoji="0" lang="en-US" altLang="en-US" sz="2000" b="0" i="0" u="none" strike="noStrike" cap="none" normalizeH="0" baseline="0" dirty="0" err="1">
                <a:ln>
                  <a:noFill/>
                </a:ln>
                <a:solidFill>
                  <a:srgbClr val="000000"/>
                </a:solidFill>
                <a:effectLst/>
                <a:latin typeface="Consolas" panose="020B0609020204030204" pitchFamily="49" charset="0"/>
              </a:rPr>
              <a:t>.EventDrivenArchitectureInTheCloud</a:t>
            </a: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0642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Cassandra API – How: Query</a:t>
            </a:r>
          </a:p>
        </p:txBody>
      </p:sp>
      <p:sp>
        <p:nvSpPr>
          <p:cNvPr id="5" name="Rectangle 1">
            <a:extLst>
              <a:ext uri="{FF2B5EF4-FFF2-40B4-BE49-F238E27FC236}">
                <a16:creationId xmlns:a16="http://schemas.microsoft.com/office/drawing/2014/main" id="{85778111-0B53-4B37-A811-4CF4634C4E24}"/>
              </a:ext>
            </a:extLst>
          </p:cNvPr>
          <p:cNvSpPr>
            <a:spLocks noChangeArrowheads="1"/>
          </p:cNvSpPr>
          <p:nvPr/>
        </p:nvSpPr>
        <p:spPr bwMode="auto">
          <a:xfrm>
            <a:off x="588263" y="1438267"/>
            <a:ext cx="10835129"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1F377F"/>
                </a:solidFill>
                <a:effectLst/>
                <a:latin typeface="Consolas" panose="020B0609020204030204" pitchFamily="49" charset="0"/>
              </a:rPr>
              <a:t>presentationId3</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1F377F"/>
                </a:solidFill>
                <a:effectLst/>
                <a:latin typeface="Consolas" panose="020B0609020204030204" pitchFamily="49" charset="0"/>
              </a:rPr>
              <a:t>mapper</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FirstOrDefault</a:t>
            </a:r>
            <a:r>
              <a:rPr kumimoji="0" lang="en-US" altLang="en-US" sz="2000" b="0" i="0" u="none" strike="noStrike" cap="none" normalizeH="0" baseline="0" dirty="0">
                <a:ln>
                  <a:noFill/>
                </a:ln>
                <a:solidFill>
                  <a:srgbClr val="000000"/>
                </a:solidFill>
                <a:effectLst/>
                <a:latin typeface="Consolas" panose="020B0609020204030204" pitchFamily="49" charset="0"/>
              </a:rPr>
              <a:t>&lt;</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"Select * from presentation where </a:t>
            </a:r>
            <a:r>
              <a:rPr kumimoji="0" lang="en-US" altLang="en-US" sz="2000" b="0" i="0" u="none" strike="noStrike" cap="none" normalizeH="0" baseline="0" dirty="0" err="1">
                <a:ln>
                  <a:noFill/>
                </a:ln>
                <a:solidFill>
                  <a:srgbClr val="A31515"/>
                </a:solidFill>
                <a:effectLst/>
                <a:latin typeface="Consolas" panose="020B0609020204030204" pitchFamily="49" charset="0"/>
              </a:rPr>
              <a:t>presentation_owneremailaddress</a:t>
            </a:r>
            <a:r>
              <a:rPr kumimoji="0" lang="en-US" altLang="en-US" sz="2000" b="0" i="0" u="none" strike="noStrike" cap="none" normalizeH="0" baseline="0" dirty="0">
                <a:ln>
                  <a:noFill/>
                </a:ln>
                <a:solidFill>
                  <a:srgbClr val="A31515"/>
                </a:solidFill>
                <a:effectLst/>
                <a:latin typeface="Consolas" panose="020B0609020204030204" pitchFamily="49" charset="0"/>
              </a:rPr>
              <a:t> = ?"</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A31515"/>
                </a:solidFill>
                <a:effectLst/>
                <a:latin typeface="Consolas" panose="020B0609020204030204" pitchFamily="49" charset="0"/>
              </a:rPr>
              <a:t>"chadgreen@chadgreen.com"</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B91AF"/>
                </a:solidFill>
                <a:effectLst/>
                <a:latin typeface="Consolas" panose="020B0609020204030204" pitchFamily="49" charset="0"/>
              </a:rPr>
              <a:t>Console</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WriteLine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1F377F"/>
                </a:solidFill>
                <a:effectLst/>
                <a:latin typeface="Consolas" panose="020B0609020204030204" pitchFamily="49" charset="0"/>
              </a:rPr>
              <a:t>presentationId3</a:t>
            </a:r>
            <a:r>
              <a:rPr kumimoji="0" lang="en-US" altLang="en-US" sz="2000" b="0" i="0" u="none" strike="noStrike" cap="none" normalizeH="0" baseline="0" dirty="0">
                <a:ln>
                  <a:noFill/>
                </a:ln>
                <a:solidFill>
                  <a:srgbClr val="000000"/>
                </a:solidFill>
                <a:effectLst/>
                <a:latin typeface="Consolas" panose="020B0609020204030204" pitchFamily="49" charset="0"/>
              </a:rPr>
              <a:t>.presentation_title);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8451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1585211"/>
            <a:ext cx="8885954" cy="4178360"/>
            <a:chOff x="712834" y="1507940"/>
            <a:chExt cx="8885954" cy="4178360"/>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sp>
          <p:nvSpPr>
            <p:cNvPr id="33" name="TextBox 32">
              <a:extLst>
                <a:ext uri="{FF2B5EF4-FFF2-40B4-BE49-F238E27FC236}">
                  <a16:creationId xmlns:a16="http://schemas.microsoft.com/office/drawing/2014/main" id="{E8B28608-DE9E-4532-BFBC-E2CC230D84A2}"/>
                </a:ext>
              </a:extLst>
            </p:cNvPr>
            <p:cNvSpPr txBox="1"/>
            <p:nvPr/>
          </p:nvSpPr>
          <p:spPr>
            <a:xfrm>
              <a:off x="3639508" y="1507940"/>
              <a:ext cx="5004896" cy="1754326"/>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5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gr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33" name="Title 10">
            <a:extLst>
              <a:ext uri="{FF2B5EF4-FFF2-40B4-BE49-F238E27FC236}">
                <a16:creationId xmlns:a16="http://schemas.microsoft.com/office/drawing/2014/main" id="{55FFF835-FC4A-134B-AE66-7F35DC0EA6C0}"/>
              </a:ext>
            </a:extLst>
          </p:cNvPr>
          <p:cNvSpPr>
            <a:spLocks noGrp="1"/>
          </p:cNvSpPr>
          <p:nvPr>
            <p:ph type="title"/>
          </p:nvPr>
        </p:nvSpPr>
        <p:spPr>
          <a:xfrm>
            <a:off x="389859" y="250170"/>
            <a:ext cx="11018520" cy="553998"/>
          </a:xfrm>
        </p:spPr>
        <p:txBody>
          <a:bodyPr/>
          <a:lstStyle/>
          <a:p>
            <a:pPr>
              <a:spcBef>
                <a:spcPts val="600"/>
              </a:spcBef>
            </a:pPr>
            <a:r>
              <a:rPr lang="en-US"/>
              <a:t>Azure Cosmos DB</a:t>
            </a:r>
            <a:br>
              <a:rPr lang="en-US"/>
            </a:br>
            <a:endParaRPr lang="en-US" cap="none"/>
          </a:p>
        </p:txBody>
      </p:sp>
      <p:sp>
        <p:nvSpPr>
          <p:cNvPr id="134" name="Rectangle 133">
            <a:extLst>
              <a:ext uri="{FF2B5EF4-FFF2-40B4-BE49-F238E27FC236}">
                <a16:creationId xmlns:a16="http://schemas.microsoft.com/office/drawing/2014/main" id="{A6D8F800-35D0-9647-89A8-9976C47EFE52}"/>
              </a:ext>
            </a:extLst>
          </p:cNvPr>
          <p:cNvSpPr/>
          <p:nvPr/>
        </p:nvSpPr>
        <p:spPr>
          <a:xfrm>
            <a:off x="332265" y="886754"/>
            <a:ext cx="9495050" cy="400110"/>
          </a:xfrm>
          <a:prstGeom prst="rect">
            <a:avLst/>
          </a:prstGeom>
        </p:spPr>
        <p:txBody>
          <a:bodyPr wrap="square" anchor="t">
            <a:spAutoFit/>
          </a:bodyPr>
          <a:lstStyle/>
          <a:p>
            <a:r>
              <a:rPr lang="en-US" sz="2000"/>
              <a:t>A globally-distributed, massively-scalable, multi-model database service</a:t>
            </a:r>
            <a:endParaRPr lang="en-US" sz="2000">
              <a:cs typeface="Segoe UI"/>
            </a:endParaRPr>
          </a:p>
        </p:txBody>
      </p:sp>
    </p:spTree>
    <p:extLst>
      <p:ext uri="{BB962C8B-B14F-4D97-AF65-F5344CB8AC3E}">
        <p14:creationId xmlns:p14="http://schemas.microsoft.com/office/powerpoint/2010/main" val="1042579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A52-FB11-476B-B97E-F4FAB64DC7F2}"/>
              </a:ext>
            </a:extLst>
          </p:cNvPr>
          <p:cNvSpPr>
            <a:spLocks noGrp="1"/>
          </p:cNvSpPr>
          <p:nvPr>
            <p:ph type="title"/>
          </p:nvPr>
        </p:nvSpPr>
        <p:spPr/>
        <p:txBody>
          <a:bodyPr/>
          <a:lstStyle/>
          <a:p>
            <a:r>
              <a:rPr lang="en-US" dirty="0"/>
              <a:t>Cassandra API – Query Options</a:t>
            </a:r>
          </a:p>
        </p:txBody>
      </p:sp>
      <p:sp>
        <p:nvSpPr>
          <p:cNvPr id="6" name="Rectangle 5">
            <a:extLst>
              <a:ext uri="{FF2B5EF4-FFF2-40B4-BE49-F238E27FC236}">
                <a16:creationId xmlns:a16="http://schemas.microsoft.com/office/drawing/2014/main" id="{FB2D7477-A5B0-41F8-BA81-65E95A3554A4}"/>
              </a:ext>
            </a:extLst>
          </p:cNvPr>
          <p:cNvSpPr/>
          <p:nvPr/>
        </p:nvSpPr>
        <p:spPr bwMode="auto">
          <a:xfrm>
            <a:off x="440433"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API</a:t>
            </a:r>
          </a:p>
        </p:txBody>
      </p:sp>
      <p:sp>
        <p:nvSpPr>
          <p:cNvPr id="7" name="Rectangle 6">
            <a:extLst>
              <a:ext uri="{FF2B5EF4-FFF2-40B4-BE49-F238E27FC236}">
                <a16:creationId xmlns:a16="http://schemas.microsoft.com/office/drawing/2014/main" id="{D9D6AEAA-45BB-4A33-8590-B9ED62B05973}"/>
              </a:ext>
            </a:extLst>
          </p:cNvPr>
          <p:cNvSpPr/>
          <p:nvPr/>
        </p:nvSpPr>
        <p:spPr bwMode="auto">
          <a:xfrm>
            <a:off x="4394200"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CQL</a:t>
            </a:r>
          </a:p>
        </p:txBody>
      </p:sp>
      <p:sp>
        <p:nvSpPr>
          <p:cNvPr id="8" name="Rectangle 7">
            <a:extLst>
              <a:ext uri="{FF2B5EF4-FFF2-40B4-BE49-F238E27FC236}">
                <a16:creationId xmlns:a16="http://schemas.microsoft.com/office/drawing/2014/main" id="{B170CDD3-AACA-4219-9CA6-ADB95F492901}"/>
              </a:ext>
            </a:extLst>
          </p:cNvPr>
          <p:cNvSpPr/>
          <p:nvPr/>
        </p:nvSpPr>
        <p:spPr bwMode="auto">
          <a:xfrm>
            <a:off x="8347967" y="25273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Cassandra-Based Tools</a:t>
            </a:r>
          </a:p>
        </p:txBody>
      </p:sp>
    </p:spTree>
    <p:extLst>
      <p:ext uri="{BB962C8B-B14F-4D97-AF65-F5344CB8AC3E}">
        <p14:creationId xmlns:p14="http://schemas.microsoft.com/office/powerpoint/2010/main" val="421054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6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3537-735B-4879-BB73-5EBA7A0B8D83}"/>
              </a:ext>
            </a:extLst>
          </p:cNvPr>
          <p:cNvSpPr>
            <a:spLocks noGrp="1"/>
          </p:cNvSpPr>
          <p:nvPr>
            <p:ph type="title"/>
          </p:nvPr>
        </p:nvSpPr>
        <p:spPr>
          <a:xfrm>
            <a:off x="588263" y="585788"/>
            <a:ext cx="4159950" cy="5683249"/>
          </a:xfrm>
          <a:prstGeom prst="rect">
            <a:avLst/>
          </a:prstGeom>
        </p:spPr>
        <p:txBody>
          <a:bodyPr wrap="square" anchor="ctr">
            <a:normAutofit/>
          </a:bodyPr>
          <a:lstStyle/>
          <a:p>
            <a:pPr algn="ctr"/>
            <a:r>
              <a:rPr lang="en-US" sz="6000" dirty="0">
                <a:solidFill>
                  <a:srgbClr val="0078D4"/>
                </a:solidFill>
              </a:rPr>
              <a:t>Table API</a:t>
            </a:r>
            <a:br>
              <a:rPr lang="en-US" dirty="0">
                <a:solidFill>
                  <a:srgbClr val="0078D4"/>
                </a:solidFill>
              </a:rPr>
            </a:br>
            <a:r>
              <a:rPr lang="en-US" dirty="0">
                <a:solidFill>
                  <a:srgbClr val="0078D4"/>
                </a:solidFill>
              </a:rPr>
              <a:t>Table Storage</a:t>
            </a:r>
          </a:p>
        </p:txBody>
      </p:sp>
      <p:pic>
        <p:nvPicPr>
          <p:cNvPr id="9" name="Graphic 8">
            <a:extLst>
              <a:ext uri="{FF2B5EF4-FFF2-40B4-BE49-F238E27FC236}">
                <a16:creationId xmlns:a16="http://schemas.microsoft.com/office/drawing/2014/main" id="{C3D28EE3-5343-4014-9881-B5C096CCFAC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51600" y="852931"/>
            <a:ext cx="5152137" cy="5152137"/>
          </a:xfrm>
          <a:prstGeom prst="rect">
            <a:avLst/>
          </a:prstGeom>
        </p:spPr>
      </p:pic>
    </p:spTree>
    <p:extLst>
      <p:ext uri="{BB962C8B-B14F-4D97-AF65-F5344CB8AC3E}">
        <p14:creationId xmlns:p14="http://schemas.microsoft.com/office/powerpoint/2010/main" val="5815394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A52-FB11-476B-B97E-F4FAB64DC7F2}"/>
              </a:ext>
            </a:extLst>
          </p:cNvPr>
          <p:cNvSpPr>
            <a:spLocks noGrp="1"/>
          </p:cNvSpPr>
          <p:nvPr>
            <p:ph type="title"/>
          </p:nvPr>
        </p:nvSpPr>
        <p:spPr/>
        <p:txBody>
          <a:bodyPr/>
          <a:lstStyle/>
          <a:p>
            <a:r>
              <a:rPr lang="en-US" dirty="0"/>
              <a:t>Table API – What</a:t>
            </a:r>
          </a:p>
        </p:txBody>
      </p:sp>
      <p:sp>
        <p:nvSpPr>
          <p:cNvPr id="6" name="Rectangle 5">
            <a:extLst>
              <a:ext uri="{FF2B5EF4-FFF2-40B4-BE49-F238E27FC236}">
                <a16:creationId xmlns:a16="http://schemas.microsoft.com/office/drawing/2014/main" id="{FB2D7477-A5B0-41F8-BA81-65E95A3554A4}"/>
              </a:ext>
            </a:extLst>
          </p:cNvPr>
          <p:cNvSpPr/>
          <p:nvPr/>
        </p:nvSpPr>
        <p:spPr bwMode="auto">
          <a:xfrm>
            <a:off x="1854201" y="1598388"/>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Store Large Amounts of Data</a:t>
            </a:r>
          </a:p>
        </p:txBody>
      </p:sp>
      <p:sp>
        <p:nvSpPr>
          <p:cNvPr id="7" name="Rectangle 6">
            <a:extLst>
              <a:ext uri="{FF2B5EF4-FFF2-40B4-BE49-F238E27FC236}">
                <a16:creationId xmlns:a16="http://schemas.microsoft.com/office/drawing/2014/main" id="{D9D6AEAA-45BB-4A33-8590-B9ED62B05973}"/>
              </a:ext>
            </a:extLst>
          </p:cNvPr>
          <p:cNvSpPr/>
          <p:nvPr/>
        </p:nvSpPr>
        <p:spPr bwMode="auto">
          <a:xfrm>
            <a:off x="6934200" y="1598388"/>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Storing Structed, Non-Related Data</a:t>
            </a:r>
          </a:p>
        </p:txBody>
      </p:sp>
      <p:pic>
        <p:nvPicPr>
          <p:cNvPr id="9" name="Picture 4" descr="Tables storage component diagram">
            <a:extLst>
              <a:ext uri="{FF2B5EF4-FFF2-40B4-BE49-F238E27FC236}">
                <a16:creationId xmlns:a16="http://schemas.microsoft.com/office/drawing/2014/main" id="{842FBF54-4881-48B2-B3C0-D2CBEB934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218" y="3800240"/>
            <a:ext cx="5173277" cy="273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829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0769-BF59-4A8C-924F-C5C125605085}"/>
              </a:ext>
            </a:extLst>
          </p:cNvPr>
          <p:cNvSpPr>
            <a:spLocks noGrp="1"/>
          </p:cNvSpPr>
          <p:nvPr>
            <p:ph type="title"/>
          </p:nvPr>
        </p:nvSpPr>
        <p:spPr/>
        <p:txBody>
          <a:bodyPr/>
          <a:lstStyle/>
          <a:p>
            <a:r>
              <a:rPr lang="en-US" dirty="0"/>
              <a:t>Table API - When</a:t>
            </a:r>
          </a:p>
        </p:txBody>
      </p:sp>
      <p:sp>
        <p:nvSpPr>
          <p:cNvPr id="3" name="Content Placeholder 2">
            <a:extLst>
              <a:ext uri="{FF2B5EF4-FFF2-40B4-BE49-F238E27FC236}">
                <a16:creationId xmlns:a16="http://schemas.microsoft.com/office/drawing/2014/main" id="{5C81B007-D5D8-47DE-B157-58B155CBD30F}"/>
              </a:ext>
            </a:extLst>
          </p:cNvPr>
          <p:cNvSpPr>
            <a:spLocks noGrp="1"/>
          </p:cNvSpPr>
          <p:nvPr>
            <p:ph sz="quarter" idx="10"/>
          </p:nvPr>
        </p:nvSpPr>
        <p:spPr>
          <a:xfrm>
            <a:off x="586581" y="1905506"/>
            <a:ext cx="11018838" cy="2031325"/>
          </a:xfrm>
        </p:spPr>
        <p:txBody>
          <a:bodyPr/>
          <a:lstStyle/>
          <a:p>
            <a:pPr marL="0" indent="0" algn="ctr">
              <a:buNone/>
            </a:pPr>
            <a:r>
              <a:rPr lang="en-US" sz="6600" dirty="0">
                <a:solidFill>
                  <a:srgbClr val="0078D4"/>
                </a:solidFill>
              </a:rPr>
              <a:t>Migrating data from Azure Table storage to Cosmos DB</a:t>
            </a:r>
          </a:p>
        </p:txBody>
      </p:sp>
    </p:spTree>
    <p:extLst>
      <p:ext uri="{BB962C8B-B14F-4D97-AF65-F5344CB8AC3E}">
        <p14:creationId xmlns:p14="http://schemas.microsoft.com/office/powerpoint/2010/main" val="357171537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Table API – How: Data Model</a:t>
            </a:r>
          </a:p>
        </p:txBody>
      </p:sp>
      <p:pic>
        <p:nvPicPr>
          <p:cNvPr id="7" name="Picture 6">
            <a:extLst>
              <a:ext uri="{FF2B5EF4-FFF2-40B4-BE49-F238E27FC236}">
                <a16:creationId xmlns:a16="http://schemas.microsoft.com/office/drawing/2014/main" id="{1C6DDDCB-D89A-4C2F-B105-C331B5E5B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854" y="1267287"/>
            <a:ext cx="10168291" cy="4323425"/>
          </a:xfrm>
          <a:prstGeom prst="rect">
            <a:avLst/>
          </a:prstGeom>
        </p:spPr>
      </p:pic>
      <p:sp>
        <p:nvSpPr>
          <p:cNvPr id="8" name="Rectangle: Rounded Corners 7">
            <a:extLst>
              <a:ext uri="{FF2B5EF4-FFF2-40B4-BE49-F238E27FC236}">
                <a16:creationId xmlns:a16="http://schemas.microsoft.com/office/drawing/2014/main" id="{B9D44995-81E5-46FA-A7A1-C69582AF500C}"/>
              </a:ext>
            </a:extLst>
          </p:cNvPr>
          <p:cNvSpPr/>
          <p:nvPr/>
        </p:nvSpPr>
        <p:spPr>
          <a:xfrm>
            <a:off x="681788" y="1775343"/>
            <a:ext cx="10828422" cy="165365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653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A8EF72ED-84A6-4382-B1AF-7F98A44781B2}"/>
              </a:ext>
            </a:extLst>
          </p:cNvPr>
          <p:cNvSpPr>
            <a:spLocks noChangeArrowheads="1"/>
          </p:cNvSpPr>
          <p:nvPr/>
        </p:nvSpPr>
        <p:spPr bwMode="auto">
          <a:xfrm>
            <a:off x="588263" y="1171240"/>
            <a:ext cx="10832083" cy="53245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class</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2B91AF"/>
                </a:solidFill>
                <a:effectLst/>
                <a:latin typeface="Consolas" panose="020B0609020204030204" pitchFamily="49" charset="0"/>
              </a:rPr>
              <a:t>TableEntity</a:t>
            </a:r>
            <a:endParaRPr kumimoji="0" lang="en-US"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1F377F"/>
                </a:solidFill>
                <a:effectLst/>
                <a:latin typeface="Consolas" panose="020B0609020204030204" pitchFamily="49" charset="0"/>
              </a:rPr>
              <a:t>id</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PartitionKey</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RowKey</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1F377F"/>
                </a:solidFill>
                <a:effectLst/>
                <a:latin typeface="Consolas" panose="020B0609020204030204" pitchFamily="49" charset="0"/>
              </a:rPr>
              <a:t>id</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Title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Abstract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ElevatorPitcch</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FF"/>
                </a:solidFill>
                <a:effectLst/>
                <a:latin typeface="Consolas" panose="020B0609020204030204" pitchFamily="49" charset="0"/>
              </a:rPr>
              <a:t>  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LanguageCode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Langauge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Table API – How: Insert</a:t>
            </a:r>
          </a:p>
        </p:txBody>
      </p:sp>
    </p:spTree>
    <p:extLst>
      <p:ext uri="{BB962C8B-B14F-4D97-AF65-F5344CB8AC3E}">
        <p14:creationId xmlns:p14="http://schemas.microsoft.com/office/powerpoint/2010/main" val="1477945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A8EF72ED-84A6-4382-B1AF-7F98A44781B2}"/>
              </a:ext>
            </a:extLst>
          </p:cNvPr>
          <p:cNvSpPr>
            <a:spLocks noChangeArrowheads="1"/>
          </p:cNvSpPr>
          <p:nvPr/>
        </p:nvSpPr>
        <p:spPr bwMode="auto">
          <a:xfrm>
            <a:off x="588263" y="1171240"/>
            <a:ext cx="10832083" cy="53245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public class Presentation : </a:t>
            </a:r>
            <a:r>
              <a:rPr kumimoji="0" lang="en-US" altLang="en-US" sz="2000" b="0" i="0" u="none" strike="noStrike" cap="none" normalizeH="0" baseline="0" dirty="0" err="1">
                <a:ln>
                  <a:noFill/>
                </a:ln>
                <a:solidFill>
                  <a:schemeClr val="bg1">
                    <a:lumMod val="85000"/>
                  </a:schemeClr>
                </a:solidFill>
                <a:effectLst/>
                <a:latin typeface="Consolas" panose="020B0609020204030204" pitchFamily="49" charset="0"/>
              </a:rPr>
              <a:t>TableEntity</a:t>
            </a:r>
            <a:endParaRPr kumimoji="0" lang="en-US" altLang="en-US" sz="20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lumMod val="85000"/>
                  </a:schemeClr>
                </a:solidFill>
                <a:latin typeface="Consolas" panose="020B0609020204030204" pitchFamily="49" charset="0"/>
              </a:rPr>
              <a:t>  </a:t>
            </a: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public Presentation()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1F377F"/>
                </a:solidFill>
                <a:effectLst/>
                <a:latin typeface="Consolas" panose="020B0609020204030204" pitchFamily="49" charset="0"/>
              </a:rPr>
              <a:t>id</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PartitionKey</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RowKey</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1F377F"/>
                </a:solidFill>
                <a:effectLst/>
                <a:latin typeface="Consolas" panose="020B0609020204030204" pitchFamily="49" charset="0"/>
              </a:rPr>
              <a:t>id</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lumMod val="85000"/>
                  </a:schemeClr>
                </a:solidFill>
                <a:latin typeface="Consolas" panose="020B0609020204030204" pitchFamily="49" charset="0"/>
              </a:rPr>
              <a:t>  </a:t>
            </a: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public string Title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lumMod val="85000"/>
                  </a:schemeClr>
                </a:solidFill>
                <a:latin typeface="Consolas" panose="020B0609020204030204" pitchFamily="49" charset="0"/>
              </a:rPr>
              <a:t>  </a:t>
            </a: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public string Abstract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lumMod val="85000"/>
                  </a:schemeClr>
                </a:solidFill>
                <a:latin typeface="Consolas" panose="020B0609020204030204" pitchFamily="49" charset="0"/>
              </a:rPr>
              <a:t>  </a:t>
            </a: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sz="2000" b="0" i="0" u="none" strike="noStrike" cap="none" normalizeH="0" baseline="0" dirty="0" err="1">
                <a:ln>
                  <a:noFill/>
                </a:ln>
                <a:solidFill>
                  <a:schemeClr val="bg1">
                    <a:lumMod val="85000"/>
                  </a:schemeClr>
                </a:solidFill>
                <a:effectLst/>
                <a:latin typeface="Consolas" panose="020B0609020204030204" pitchFamily="49" charset="0"/>
              </a:rPr>
              <a:t>ElevatorPitcch</a:t>
            </a: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  public string </a:t>
            </a:r>
            <a:r>
              <a:rPr kumimoji="0" lang="en-US" altLang="en-US" sz="2000" b="0" i="0" u="none" strike="noStrike" cap="none" normalizeH="0" baseline="0" dirty="0" err="1">
                <a:ln>
                  <a:noFill/>
                </a:ln>
                <a:solidFill>
                  <a:schemeClr val="bg1">
                    <a:lumMod val="85000"/>
                  </a:schemeClr>
                </a:solidFill>
                <a:effectLst/>
                <a:latin typeface="Consolas" panose="020B0609020204030204" pitchFamily="49" charset="0"/>
              </a:rPr>
              <a:t>ImportantDetails</a:t>
            </a: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lumMod val="85000"/>
                  </a:schemeClr>
                </a:solidFill>
                <a:latin typeface="Consolas" panose="020B0609020204030204" pitchFamily="49" charset="0"/>
              </a:rPr>
              <a:t>  </a:t>
            </a: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sz="2000" b="0" i="0" u="none" strike="noStrike" cap="none" normalizeH="0" baseline="0" dirty="0" err="1">
                <a:ln>
                  <a:noFill/>
                </a:ln>
                <a:solidFill>
                  <a:schemeClr val="bg1">
                    <a:lumMod val="85000"/>
                  </a:schemeClr>
                </a:solidFill>
                <a:effectLst/>
                <a:latin typeface="Consolas" panose="020B0609020204030204" pitchFamily="49" charset="0"/>
              </a:rPr>
              <a:t>LanguageCode</a:t>
            </a: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lumMod val="85000"/>
                  </a:schemeClr>
                </a:solidFill>
                <a:latin typeface="Consolas" panose="020B0609020204030204" pitchFamily="49" charset="0"/>
              </a:rPr>
              <a:t>  </a:t>
            </a: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sz="2000" b="0" i="0" u="none" strike="noStrike" cap="none" normalizeH="0" baseline="0" dirty="0" err="1">
                <a:ln>
                  <a:noFill/>
                </a:ln>
                <a:solidFill>
                  <a:schemeClr val="bg1">
                    <a:lumMod val="85000"/>
                  </a:schemeClr>
                </a:solidFill>
                <a:effectLst/>
                <a:latin typeface="Consolas" panose="020B0609020204030204" pitchFamily="49" charset="0"/>
              </a:rPr>
              <a:t>Langauge</a:t>
            </a: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4800" b="0" i="0" u="none" strike="noStrike" cap="none" normalizeH="0" baseline="0" dirty="0">
              <a:ln>
                <a:noFill/>
              </a:ln>
              <a:solidFill>
                <a:schemeClr val="bg1">
                  <a:lumMod val="85000"/>
                </a:schemeClr>
              </a:solidFill>
              <a:effectLst/>
              <a:latin typeface="Arial" panose="020B0604020202020204" pitchFamily="34" charset="0"/>
            </a:endParaRPr>
          </a:p>
        </p:txBody>
      </p:sp>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Table API – How: Insert</a:t>
            </a:r>
          </a:p>
        </p:txBody>
      </p:sp>
    </p:spTree>
    <p:extLst>
      <p:ext uri="{BB962C8B-B14F-4D97-AF65-F5344CB8AC3E}">
        <p14:creationId xmlns:p14="http://schemas.microsoft.com/office/powerpoint/2010/main" val="817556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Table API – How: Insert</a:t>
            </a:r>
          </a:p>
        </p:txBody>
      </p:sp>
      <p:sp>
        <p:nvSpPr>
          <p:cNvPr id="6" name="Rectangle 1">
            <a:extLst>
              <a:ext uri="{FF2B5EF4-FFF2-40B4-BE49-F238E27FC236}">
                <a16:creationId xmlns:a16="http://schemas.microsoft.com/office/drawing/2014/main" id="{5E8BF672-DB23-4081-B9C4-95EBD2F6C0DB}"/>
              </a:ext>
            </a:extLst>
          </p:cNvPr>
          <p:cNvSpPr>
            <a:spLocks noChangeArrowheads="1"/>
          </p:cNvSpPr>
          <p:nvPr/>
        </p:nvSpPr>
        <p:spPr bwMode="auto">
          <a:xfrm>
            <a:off x="581441" y="1225689"/>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static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async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Task</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 </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InsertOrMergeEntityAsync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CloudTable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null</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ArgumentNullException</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try</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Create the </a:t>
            </a:r>
            <a:r>
              <a:rPr kumimoji="0" lang="en-US" altLang="en-US" sz="1200" b="0" i="0" u="none" strike="noStrike" cap="none" normalizeH="0" baseline="0" dirty="0" err="1">
                <a:ln>
                  <a:noFill/>
                </a:ln>
                <a:solidFill>
                  <a:srgbClr val="008000"/>
                </a:solidFill>
                <a:effectLst/>
                <a:latin typeface="Consolas" panose="020B0609020204030204" pitchFamily="49" charset="0"/>
              </a:rPr>
              <a:t>InsertOrReplace</a:t>
            </a:r>
            <a:r>
              <a:rPr kumimoji="0" lang="en-US" altLang="en-US" sz="1200" b="0" i="0" u="none" strike="noStrike" cap="none" normalizeH="0" baseline="0" dirty="0">
                <a:ln>
                  <a:noFill/>
                </a:ln>
                <a:solidFill>
                  <a:srgbClr val="008000"/>
                </a:solidFill>
                <a:effectLst/>
                <a:latin typeface="Consolas" panose="020B0609020204030204" pitchFamily="49" charset="0"/>
              </a:rPr>
              <a:t> table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Execute the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.RequestCharge.HasValue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"Request Charge of </a:t>
            </a:r>
            <a:r>
              <a:rPr kumimoji="0" lang="en-US" altLang="en-US" sz="1200" b="0" i="0" u="none" strike="noStrike" cap="none" normalizeH="0" baseline="0" dirty="0" err="1">
                <a:ln>
                  <a:noFill/>
                </a:ln>
                <a:solidFill>
                  <a:srgbClr val="A31515"/>
                </a:solidFill>
                <a:effectLst/>
                <a:latin typeface="Consolas" panose="020B0609020204030204" pitchFamily="49" charset="0"/>
              </a:rPr>
              <a:t>InsertOrMerge</a:t>
            </a:r>
            <a:r>
              <a:rPr kumimoji="0" lang="en-US" altLang="en-US" sz="1200" b="0" i="0" u="none" strike="noStrike" cap="none" normalizeH="0" baseline="0" dirty="0">
                <a:ln>
                  <a:noFill/>
                </a:ln>
                <a:solidFill>
                  <a:srgbClr val="A31515"/>
                </a:solidFill>
                <a:effectLst/>
                <a:latin typeface="Consolas" panose="020B0609020204030204" pitchFamily="49" charset="0"/>
              </a:rPr>
              <a:t> Operation: "</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catch</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StorageException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e</a:t>
            </a:r>
            <a:r>
              <a:rPr kumimoji="0" lang="en-US" altLang="en-US" sz="1200" b="0" i="0" u="none" strike="noStrike" cap="none" normalizeH="0" baseline="0" dirty="0" err="1">
                <a:ln>
                  <a:noFill/>
                </a:ln>
                <a:solidFill>
                  <a:srgbClr val="000000"/>
                </a:solidFill>
                <a:effectLst/>
                <a:latin typeface="Consolas" panose="020B0609020204030204" pitchFamily="49" charset="0"/>
              </a:rPr>
              <a:t>.Message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ReadLine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1119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Table API – How: Insert</a:t>
            </a:r>
          </a:p>
        </p:txBody>
      </p:sp>
      <p:sp>
        <p:nvSpPr>
          <p:cNvPr id="6" name="Rectangle 1">
            <a:extLst>
              <a:ext uri="{FF2B5EF4-FFF2-40B4-BE49-F238E27FC236}">
                <a16:creationId xmlns:a16="http://schemas.microsoft.com/office/drawing/2014/main" id="{5E8BF672-DB23-4081-B9C4-95EBD2F6C0DB}"/>
              </a:ext>
            </a:extLst>
          </p:cNvPr>
          <p:cNvSpPr>
            <a:spLocks noChangeArrowheads="1"/>
          </p:cNvSpPr>
          <p:nvPr/>
        </p:nvSpPr>
        <p:spPr bwMode="auto">
          <a:xfrm>
            <a:off x="581441" y="1225689"/>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public static async Task&lt;Presentation&gt;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InsertOrMergeEntityAsync</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CloudTable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table, Presentation entity)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if (entity == null)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throw new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ArgumentNullException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("entity");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Create the </a:t>
            </a:r>
            <a:r>
              <a:rPr kumimoji="0" lang="en-US" altLang="en-US" sz="1200" b="0" i="0" u="none" strike="noStrike" cap="none" normalizeH="0" baseline="0" dirty="0" err="1">
                <a:ln>
                  <a:noFill/>
                </a:ln>
                <a:solidFill>
                  <a:srgbClr val="008000"/>
                </a:solidFill>
                <a:effectLst/>
                <a:latin typeface="Consolas" panose="020B0609020204030204" pitchFamily="49" charset="0"/>
              </a:rPr>
              <a:t>InsertOrReplace</a:t>
            </a:r>
            <a:r>
              <a:rPr kumimoji="0" lang="en-US" altLang="en-US" sz="1200" b="0" i="0" u="none" strike="noStrike" cap="none" normalizeH="0" baseline="0" dirty="0">
                <a:ln>
                  <a:noFill/>
                </a:ln>
                <a:solidFill>
                  <a:srgbClr val="008000"/>
                </a:solidFill>
                <a:effectLst/>
                <a:latin typeface="Consolas" panose="020B0609020204030204" pitchFamily="49" charset="0"/>
              </a:rPr>
              <a:t> table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Execute the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if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result.RequestCharge.HasValue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("Request Charge of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InsertOrMerge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Operation: "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result.RequestCharge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return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insertedCustomer</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StorageException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e.Message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Console.ReadLine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12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419584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Table API – How: Query</a:t>
            </a:r>
          </a:p>
        </p:txBody>
      </p:sp>
      <p:sp>
        <p:nvSpPr>
          <p:cNvPr id="3" name="Rectangle 1">
            <a:extLst>
              <a:ext uri="{FF2B5EF4-FFF2-40B4-BE49-F238E27FC236}">
                <a16:creationId xmlns:a16="http://schemas.microsoft.com/office/drawing/2014/main" id="{0CA3DCBB-5DC6-4A26-8044-748E67F27192}"/>
              </a:ext>
            </a:extLst>
          </p:cNvPr>
          <p:cNvSpPr>
            <a:spLocks noChangeArrowheads="1"/>
          </p:cNvSpPr>
          <p:nvPr/>
        </p:nvSpPr>
        <p:spPr bwMode="auto">
          <a:xfrm>
            <a:off x="588263" y="1045488"/>
            <a:ext cx="10832082" cy="5447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static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async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Task</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 </a:t>
            </a:r>
            <a:r>
              <a:rPr kumimoji="0" lang="en-US" altLang="en-US" sz="1200" b="0" i="0" u="none" strike="noStrike" cap="none" normalizeH="0" baseline="0" dirty="0" err="1">
                <a:ln>
                  <a:noFill/>
                </a:ln>
                <a:solidFill>
                  <a:srgbClr val="74531F"/>
                </a:solidFill>
                <a:effectLst/>
                <a:latin typeface="Consolas" panose="020B0609020204030204" pitchFamily="49" charset="0"/>
              </a:rPr>
              <a:t>RetrieveEntityUsingPointQueryAsync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CloudTable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table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try</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Retrieve</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a:t>
            </a:r>
            <a:r>
              <a:rPr kumimoji="0" lang="en-US" altLang="en-US" sz="1200" b="0" i="0" u="none" strike="noStrike" cap="none" normalizeH="0" baseline="0" dirty="0" err="1">
                <a:ln>
                  <a:noFill/>
                </a:ln>
                <a:solidFill>
                  <a:srgbClr val="1F377F"/>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null</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{0}</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{1}</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{2}"</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.Title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.RequestCharge.HasValue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"Request Charge of Retrieve Operation: "</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catch</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StorageException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e</a:t>
            </a:r>
            <a:r>
              <a:rPr kumimoji="0" lang="en-US" altLang="en-US" sz="1200" b="0" i="0" u="none" strike="noStrike" cap="none" normalizeH="0" baseline="0" dirty="0" err="1">
                <a:ln>
                  <a:noFill/>
                </a:ln>
                <a:solidFill>
                  <a:srgbClr val="000000"/>
                </a:solidFill>
                <a:effectLst/>
                <a:latin typeface="Consolas" panose="020B0609020204030204" pitchFamily="49" charset="0"/>
              </a:rPr>
              <a:t>.Message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ReadLine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5909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133" name="Title 10">
            <a:extLst>
              <a:ext uri="{FF2B5EF4-FFF2-40B4-BE49-F238E27FC236}">
                <a16:creationId xmlns:a16="http://schemas.microsoft.com/office/drawing/2014/main" id="{55FFF835-FC4A-134B-AE66-7F35DC0EA6C0}"/>
              </a:ext>
            </a:extLst>
          </p:cNvPr>
          <p:cNvSpPr>
            <a:spLocks noGrp="1"/>
          </p:cNvSpPr>
          <p:nvPr>
            <p:ph type="title"/>
          </p:nvPr>
        </p:nvSpPr>
        <p:spPr>
          <a:xfrm>
            <a:off x="389859" y="250170"/>
            <a:ext cx="11018520" cy="553998"/>
          </a:xfrm>
        </p:spPr>
        <p:txBody>
          <a:bodyPr/>
          <a:lstStyle/>
          <a:p>
            <a:pPr>
              <a:spcBef>
                <a:spcPts val="600"/>
              </a:spcBef>
            </a:pPr>
            <a:r>
              <a:rPr lang="en-US"/>
              <a:t>Azure Cosmos DB</a:t>
            </a:r>
            <a:br>
              <a:rPr lang="en-US"/>
            </a:br>
            <a:endParaRPr lang="en-US" cap="none"/>
          </a:p>
        </p:txBody>
      </p:sp>
      <p:sp>
        <p:nvSpPr>
          <p:cNvPr id="134" name="Rectangle 133">
            <a:extLst>
              <a:ext uri="{FF2B5EF4-FFF2-40B4-BE49-F238E27FC236}">
                <a16:creationId xmlns:a16="http://schemas.microsoft.com/office/drawing/2014/main" id="{A6D8F800-35D0-9647-89A8-9976C47EFE52}"/>
              </a:ext>
            </a:extLst>
          </p:cNvPr>
          <p:cNvSpPr/>
          <p:nvPr/>
        </p:nvSpPr>
        <p:spPr>
          <a:xfrm>
            <a:off x="332265" y="886754"/>
            <a:ext cx="9495050" cy="400110"/>
          </a:xfrm>
          <a:prstGeom prst="rect">
            <a:avLst/>
          </a:prstGeom>
        </p:spPr>
        <p:txBody>
          <a:bodyPr wrap="square" anchor="t">
            <a:spAutoFit/>
          </a:bodyPr>
          <a:lstStyle/>
          <a:p>
            <a:r>
              <a:rPr lang="en-US" sz="2000"/>
              <a:t>A globally-distributed, massively-scalable, multi-model database service</a:t>
            </a:r>
            <a:endParaRPr lang="en-US" sz="2000">
              <a:cs typeface="Segoe UI"/>
            </a:endParaRPr>
          </a:p>
        </p:txBody>
      </p:sp>
    </p:spTree>
    <p:extLst>
      <p:ext uri="{BB962C8B-B14F-4D97-AF65-F5344CB8AC3E}">
        <p14:creationId xmlns:p14="http://schemas.microsoft.com/office/powerpoint/2010/main" val="580830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30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A40-CA3A-479C-83AD-F9208012A8D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Table API – How: Query</a:t>
            </a:r>
          </a:p>
        </p:txBody>
      </p:sp>
      <p:sp>
        <p:nvSpPr>
          <p:cNvPr id="3" name="Rectangle 1">
            <a:extLst>
              <a:ext uri="{FF2B5EF4-FFF2-40B4-BE49-F238E27FC236}">
                <a16:creationId xmlns:a16="http://schemas.microsoft.com/office/drawing/2014/main" id="{0CA3DCBB-5DC6-4A26-8044-748E67F27192}"/>
              </a:ext>
            </a:extLst>
          </p:cNvPr>
          <p:cNvSpPr>
            <a:spLocks noChangeArrowheads="1"/>
          </p:cNvSpPr>
          <p:nvPr/>
        </p:nvSpPr>
        <p:spPr bwMode="auto">
          <a:xfrm>
            <a:off x="585217" y="1011198"/>
            <a:ext cx="10832082" cy="59400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public static async Task&lt;Presentation&gt;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RetrieveEntityUsingPointQueryAsync</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CloudTable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table,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string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string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rowKey</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Retrieve</a:t>
            </a:r>
            <a:r>
              <a:rPr kumimoji="0" lang="en-US" altLang="en-US" sz="2000" b="0" i="0" u="none" strike="noStrike" cap="none" normalizeH="0" baseline="0" dirty="0">
                <a:ln>
                  <a:noFill/>
                </a:ln>
                <a:solidFill>
                  <a:srgbClr val="000000"/>
                </a:solidFill>
                <a:effectLst/>
                <a:latin typeface="Consolas" panose="020B0609020204030204" pitchFamily="49" charset="0"/>
              </a:rPr>
              <a:t>&lt;</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&gt;(</a:t>
            </a:r>
            <a:r>
              <a:rPr kumimoji="0" lang="en-US" altLang="en-US" sz="2000" b="0" i="0" u="none" strike="noStrike" cap="none" normalizeH="0" baseline="0" dirty="0" err="1">
                <a:ln>
                  <a:noFill/>
                </a:ln>
                <a:solidFill>
                  <a:srgbClr val="1F377F"/>
                </a:solidFill>
                <a:effectLst/>
                <a:latin typeface="Consolas" panose="020B0609020204030204" pitchFamily="49" charset="0"/>
              </a:rPr>
              <a:t>partitionKey</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rowKey</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TableResult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1F377F"/>
                </a:solidFill>
                <a:effectLst/>
                <a:latin typeface="Consolas" panose="020B0609020204030204" pitchFamily="49" charset="0"/>
              </a:rPr>
              <a:t>result</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await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table</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1F377F"/>
                </a:solidFill>
                <a:effectLst/>
                <a:latin typeface="Consolas" panose="020B0609020204030204" pitchFamily="49" charset="0"/>
              </a:rPr>
              <a:t>result</a:t>
            </a:r>
            <a:r>
              <a:rPr kumimoji="0" lang="en-US" altLang="en-US" sz="2000" b="0" i="0" u="none" strike="noStrike" cap="none" normalizeH="0" baseline="0" dirty="0" err="1">
                <a:ln>
                  <a:noFill/>
                </a:ln>
                <a:solidFill>
                  <a:srgbClr val="000000"/>
                </a:solidFill>
                <a:effectLst/>
                <a:latin typeface="Consolas" panose="020B0609020204030204" pitchFamily="49" charset="0"/>
              </a:rPr>
              <a:t>.Result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as</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if (presentation != null)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("\t{0}\t{1}\t{2}",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presentation.PartitionKey</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presentation.RowKey</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if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result.RequestCharge.HasValue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("Request Charge of Retrieve Operation: "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result.RequestCharge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return 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StorageException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e.Message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Console.ReadLine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32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4034986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3537-735B-4879-BB73-5EBA7A0B8D83}"/>
              </a:ext>
            </a:extLst>
          </p:cNvPr>
          <p:cNvSpPr>
            <a:spLocks noGrp="1"/>
          </p:cNvSpPr>
          <p:nvPr>
            <p:ph type="title"/>
          </p:nvPr>
        </p:nvSpPr>
        <p:spPr>
          <a:xfrm>
            <a:off x="588263" y="585788"/>
            <a:ext cx="4159950" cy="5683249"/>
          </a:xfrm>
          <a:prstGeom prst="rect">
            <a:avLst/>
          </a:prstGeom>
        </p:spPr>
        <p:txBody>
          <a:bodyPr wrap="square" anchor="ctr">
            <a:normAutofit/>
          </a:bodyPr>
          <a:lstStyle/>
          <a:p>
            <a:pPr algn="ctr"/>
            <a:r>
              <a:rPr lang="en-US" sz="6000">
                <a:solidFill>
                  <a:srgbClr val="0078D4"/>
                </a:solidFill>
              </a:rPr>
              <a:t>etcd API</a:t>
            </a:r>
            <a:br>
              <a:rPr lang="en-US">
                <a:solidFill>
                  <a:srgbClr val="0078D4"/>
                </a:solidFill>
              </a:rPr>
            </a:br>
            <a:r>
              <a:rPr lang="en-US">
                <a:solidFill>
                  <a:srgbClr val="0078D4"/>
                </a:solidFill>
              </a:rPr>
              <a:t>Key-Value Storage</a:t>
            </a:r>
            <a:endParaRPr lang="en-US" dirty="0">
              <a:solidFill>
                <a:srgbClr val="0078D4"/>
              </a:solidFill>
            </a:endParaRPr>
          </a:p>
        </p:txBody>
      </p:sp>
      <p:pic>
        <p:nvPicPr>
          <p:cNvPr id="9" name="Graphic 8">
            <a:extLst>
              <a:ext uri="{FF2B5EF4-FFF2-40B4-BE49-F238E27FC236}">
                <a16:creationId xmlns:a16="http://schemas.microsoft.com/office/drawing/2014/main" id="{C3D28EE3-5343-4014-9881-B5C096CCFACB}"/>
              </a:ext>
            </a:extLst>
          </p:cNvPr>
          <p:cNvPicPr>
            <a:picLocks noChangeAspect="1"/>
          </p:cNvPicPr>
          <p:nvPr/>
        </p:nvPicPr>
        <p:blipFill>
          <a:blip r:embed="rId2"/>
          <a:srcRect/>
          <a:stretch/>
        </p:blipFill>
        <p:spPr>
          <a:xfrm>
            <a:off x="6451600" y="2504705"/>
            <a:ext cx="5152137" cy="1848588"/>
          </a:xfrm>
          <a:prstGeom prst="rect">
            <a:avLst/>
          </a:prstGeom>
        </p:spPr>
      </p:pic>
    </p:spTree>
    <p:extLst>
      <p:ext uri="{BB962C8B-B14F-4D97-AF65-F5344CB8AC3E}">
        <p14:creationId xmlns:p14="http://schemas.microsoft.com/office/powerpoint/2010/main" val="132228017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66FD-8484-4230-9F9F-219D4023D0F0}"/>
              </a:ext>
            </a:extLst>
          </p:cNvPr>
          <p:cNvSpPr>
            <a:spLocks noGrp="1"/>
          </p:cNvSpPr>
          <p:nvPr>
            <p:ph type="title"/>
          </p:nvPr>
        </p:nvSpPr>
        <p:spPr/>
        <p:txBody>
          <a:bodyPr/>
          <a:lstStyle/>
          <a:p>
            <a:r>
              <a:rPr lang="en-US" dirty="0" err="1"/>
              <a:t>etcd</a:t>
            </a:r>
            <a:r>
              <a:rPr lang="en-US" dirty="0"/>
              <a:t> API - What</a:t>
            </a:r>
          </a:p>
        </p:txBody>
      </p:sp>
      <p:pic>
        <p:nvPicPr>
          <p:cNvPr id="4" name="Picture 3" descr="A close up of a logo&#10;&#10;Description automatically generated">
            <a:extLst>
              <a:ext uri="{FF2B5EF4-FFF2-40B4-BE49-F238E27FC236}">
                <a16:creationId xmlns:a16="http://schemas.microsoft.com/office/drawing/2014/main" id="{BCAE00DA-A373-4E7D-8827-EBB49ED2A7AA}"/>
              </a:ext>
            </a:extLst>
          </p:cNvPr>
          <p:cNvPicPr>
            <a:picLocks noChangeAspect="1"/>
          </p:cNvPicPr>
          <p:nvPr/>
        </p:nvPicPr>
        <p:blipFill>
          <a:blip r:embed="rId3"/>
          <a:stretch>
            <a:fillRect/>
          </a:stretch>
        </p:blipFill>
        <p:spPr>
          <a:xfrm>
            <a:off x="1219200" y="2752515"/>
            <a:ext cx="9753600" cy="1724025"/>
          </a:xfrm>
          <a:prstGeom prst="rect">
            <a:avLst/>
          </a:prstGeom>
        </p:spPr>
      </p:pic>
      <p:sp>
        <p:nvSpPr>
          <p:cNvPr id="5" name="Rectangle 4">
            <a:extLst>
              <a:ext uri="{FF2B5EF4-FFF2-40B4-BE49-F238E27FC236}">
                <a16:creationId xmlns:a16="http://schemas.microsoft.com/office/drawing/2014/main" id="{80816AB3-4FFE-4D35-9C45-2A1CEB587C84}"/>
              </a:ext>
            </a:extLst>
          </p:cNvPr>
          <p:cNvSpPr/>
          <p:nvPr/>
        </p:nvSpPr>
        <p:spPr bwMode="auto">
          <a:xfrm>
            <a:off x="1861344" y="1550501"/>
            <a:ext cx="3403600" cy="7791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Simple</a:t>
            </a:r>
          </a:p>
        </p:txBody>
      </p:sp>
      <p:sp>
        <p:nvSpPr>
          <p:cNvPr id="6" name="Rectangle 5">
            <a:extLst>
              <a:ext uri="{FF2B5EF4-FFF2-40B4-BE49-F238E27FC236}">
                <a16:creationId xmlns:a16="http://schemas.microsoft.com/office/drawing/2014/main" id="{6A9FC01C-F813-44A5-84C4-57223E625246}"/>
              </a:ext>
            </a:extLst>
          </p:cNvPr>
          <p:cNvSpPr/>
          <p:nvPr/>
        </p:nvSpPr>
        <p:spPr bwMode="auto">
          <a:xfrm>
            <a:off x="6927056" y="1547981"/>
            <a:ext cx="3403600" cy="7791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Secure</a:t>
            </a:r>
          </a:p>
        </p:txBody>
      </p:sp>
      <p:sp>
        <p:nvSpPr>
          <p:cNvPr id="7" name="Rectangle 6">
            <a:extLst>
              <a:ext uri="{FF2B5EF4-FFF2-40B4-BE49-F238E27FC236}">
                <a16:creationId xmlns:a16="http://schemas.microsoft.com/office/drawing/2014/main" id="{FE84E8FA-787A-4AA2-A902-521A4AF3E8D0}"/>
              </a:ext>
            </a:extLst>
          </p:cNvPr>
          <p:cNvSpPr/>
          <p:nvPr/>
        </p:nvSpPr>
        <p:spPr bwMode="auto">
          <a:xfrm>
            <a:off x="1861344" y="5189123"/>
            <a:ext cx="3403600" cy="7791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Fast</a:t>
            </a:r>
          </a:p>
        </p:txBody>
      </p:sp>
      <p:sp>
        <p:nvSpPr>
          <p:cNvPr id="8" name="Rectangle 7">
            <a:extLst>
              <a:ext uri="{FF2B5EF4-FFF2-40B4-BE49-F238E27FC236}">
                <a16:creationId xmlns:a16="http://schemas.microsoft.com/office/drawing/2014/main" id="{70017927-B943-4A1D-891F-F311E5EC2A8A}"/>
              </a:ext>
            </a:extLst>
          </p:cNvPr>
          <p:cNvSpPr/>
          <p:nvPr/>
        </p:nvSpPr>
        <p:spPr bwMode="auto">
          <a:xfrm>
            <a:off x="6927056" y="5189122"/>
            <a:ext cx="3403600" cy="7791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Reliable</a:t>
            </a:r>
          </a:p>
        </p:txBody>
      </p:sp>
    </p:spTree>
    <p:extLst>
      <p:ext uri="{BB962C8B-B14F-4D97-AF65-F5344CB8AC3E}">
        <p14:creationId xmlns:p14="http://schemas.microsoft.com/office/powerpoint/2010/main" val="3287998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100"/>
                            </p:stCondLst>
                            <p:childTnLst>
                              <p:par>
                                <p:cTn id="9" presetID="10" presetClass="entr" presetSubtype="0" fill="hold" grpId="0" nodeType="afterEffect">
                                  <p:stCondLst>
                                    <p:cond delay="6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200"/>
                            </p:stCondLst>
                            <p:childTnLst>
                              <p:par>
                                <p:cTn id="13" presetID="10" presetClass="entr" presetSubtype="0" fill="hold" grpId="0" nodeType="afterEffect">
                                  <p:stCondLst>
                                    <p:cond delay="6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3300"/>
                            </p:stCondLst>
                            <p:childTnLst>
                              <p:par>
                                <p:cTn id="17" presetID="10" presetClass="entr" presetSubtype="0" fill="hold" grpId="0" nodeType="afterEffect">
                                  <p:stCondLst>
                                    <p:cond delay="6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A52-FB11-476B-B97E-F4FAB64DC7F2}"/>
              </a:ext>
            </a:extLst>
          </p:cNvPr>
          <p:cNvSpPr>
            <a:spLocks noGrp="1"/>
          </p:cNvSpPr>
          <p:nvPr>
            <p:ph type="title"/>
          </p:nvPr>
        </p:nvSpPr>
        <p:spPr/>
        <p:txBody>
          <a:bodyPr/>
          <a:lstStyle/>
          <a:p>
            <a:r>
              <a:rPr lang="en-US" dirty="0" err="1"/>
              <a:t>etcd</a:t>
            </a:r>
            <a:r>
              <a:rPr lang="en-US" dirty="0"/>
              <a:t> API – Why</a:t>
            </a:r>
          </a:p>
        </p:txBody>
      </p:sp>
      <p:sp>
        <p:nvSpPr>
          <p:cNvPr id="6" name="Rectangle 5">
            <a:extLst>
              <a:ext uri="{FF2B5EF4-FFF2-40B4-BE49-F238E27FC236}">
                <a16:creationId xmlns:a16="http://schemas.microsoft.com/office/drawing/2014/main" id="{FB2D7477-A5B0-41F8-BA81-65E95A3554A4}"/>
              </a:ext>
            </a:extLst>
          </p:cNvPr>
          <p:cNvSpPr/>
          <p:nvPr/>
        </p:nvSpPr>
        <p:spPr bwMode="auto">
          <a:xfrm>
            <a:off x="1913633" y="16002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No </a:t>
            </a:r>
            <a:r>
              <a:rPr lang="en-US" sz="3200" dirty="0" err="1">
                <a:gradFill>
                  <a:gsLst>
                    <a:gs pos="0">
                      <a:srgbClr val="FFFFFF"/>
                    </a:gs>
                    <a:gs pos="100000">
                      <a:srgbClr val="FFFFFF"/>
                    </a:gs>
                  </a:gsLst>
                  <a:lin ang="5400000" scaled="0"/>
                </a:gradFill>
                <a:ea typeface="Segoe UI" pitchFamily="34" charset="0"/>
                <a:cs typeface="Segoe UI" pitchFamily="34" charset="0"/>
              </a:rPr>
              <a:t>etcd</a:t>
            </a:r>
            <a:r>
              <a:rPr lang="en-US" sz="3200" dirty="0">
                <a:gradFill>
                  <a:gsLst>
                    <a:gs pos="0">
                      <a:srgbClr val="FFFFFF"/>
                    </a:gs>
                    <a:gs pos="100000">
                      <a:srgbClr val="FFFFFF"/>
                    </a:gs>
                  </a:gsLst>
                  <a:lin ang="5400000" scaled="0"/>
                </a:gradFill>
                <a:ea typeface="Segoe UI" pitchFamily="34" charset="0"/>
                <a:cs typeface="Segoe UI" pitchFamily="34" charset="0"/>
              </a:rPr>
              <a:t> Operations Management</a:t>
            </a:r>
          </a:p>
        </p:txBody>
      </p:sp>
      <p:sp>
        <p:nvSpPr>
          <p:cNvPr id="7" name="Rectangle 6">
            <a:extLst>
              <a:ext uri="{FF2B5EF4-FFF2-40B4-BE49-F238E27FC236}">
                <a16:creationId xmlns:a16="http://schemas.microsoft.com/office/drawing/2014/main" id="{D9D6AEAA-45BB-4A33-8590-B9ED62B05973}"/>
              </a:ext>
            </a:extLst>
          </p:cNvPr>
          <p:cNvSpPr/>
          <p:nvPr/>
        </p:nvSpPr>
        <p:spPr bwMode="auto">
          <a:xfrm>
            <a:off x="7607300" y="16002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Global Distribution &amp; High Availability</a:t>
            </a:r>
          </a:p>
        </p:txBody>
      </p:sp>
      <p:sp>
        <p:nvSpPr>
          <p:cNvPr id="8" name="Rectangle 7">
            <a:extLst>
              <a:ext uri="{FF2B5EF4-FFF2-40B4-BE49-F238E27FC236}">
                <a16:creationId xmlns:a16="http://schemas.microsoft.com/office/drawing/2014/main" id="{B170CDD3-AACA-4219-9CA6-ADB95F492901}"/>
              </a:ext>
            </a:extLst>
          </p:cNvPr>
          <p:cNvSpPr/>
          <p:nvPr/>
        </p:nvSpPr>
        <p:spPr bwMode="auto">
          <a:xfrm>
            <a:off x="1913633" y="4127500"/>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Elastic Scalability</a:t>
            </a:r>
          </a:p>
        </p:txBody>
      </p:sp>
      <p:sp>
        <p:nvSpPr>
          <p:cNvPr id="9" name="Rectangle 8">
            <a:extLst>
              <a:ext uri="{FF2B5EF4-FFF2-40B4-BE49-F238E27FC236}">
                <a16:creationId xmlns:a16="http://schemas.microsoft.com/office/drawing/2014/main" id="{F8445A4F-A5EA-46C2-B320-CAABD43EA66D}"/>
              </a:ext>
            </a:extLst>
          </p:cNvPr>
          <p:cNvSpPr/>
          <p:nvPr/>
        </p:nvSpPr>
        <p:spPr bwMode="auto">
          <a:xfrm>
            <a:off x="7607300" y="3992602"/>
            <a:ext cx="3403600" cy="1803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Security &amp; Enterprise Readiness</a:t>
            </a:r>
          </a:p>
        </p:txBody>
      </p:sp>
    </p:spTree>
    <p:extLst>
      <p:ext uri="{BB962C8B-B14F-4D97-AF65-F5344CB8AC3E}">
        <p14:creationId xmlns:p14="http://schemas.microsoft.com/office/powerpoint/2010/main" val="334000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6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1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0769-BF59-4A8C-924F-C5C125605085}"/>
              </a:ext>
            </a:extLst>
          </p:cNvPr>
          <p:cNvSpPr>
            <a:spLocks noGrp="1"/>
          </p:cNvSpPr>
          <p:nvPr>
            <p:ph type="title"/>
          </p:nvPr>
        </p:nvSpPr>
        <p:spPr/>
        <p:txBody>
          <a:bodyPr/>
          <a:lstStyle/>
          <a:p>
            <a:r>
              <a:rPr lang="en-US" dirty="0" err="1"/>
              <a:t>etcd</a:t>
            </a:r>
            <a:r>
              <a:rPr lang="en-US" dirty="0"/>
              <a:t> API - When</a:t>
            </a:r>
          </a:p>
        </p:txBody>
      </p:sp>
      <p:sp>
        <p:nvSpPr>
          <p:cNvPr id="3" name="Content Placeholder 2">
            <a:extLst>
              <a:ext uri="{FF2B5EF4-FFF2-40B4-BE49-F238E27FC236}">
                <a16:creationId xmlns:a16="http://schemas.microsoft.com/office/drawing/2014/main" id="{5C81B007-D5D8-47DE-B157-58B155CBD30F}"/>
              </a:ext>
            </a:extLst>
          </p:cNvPr>
          <p:cNvSpPr>
            <a:spLocks noGrp="1"/>
          </p:cNvSpPr>
          <p:nvPr>
            <p:ph sz="quarter" idx="10"/>
          </p:nvPr>
        </p:nvSpPr>
        <p:spPr>
          <a:xfrm>
            <a:off x="586581" y="1322487"/>
            <a:ext cx="11018838" cy="5078313"/>
          </a:xfrm>
        </p:spPr>
        <p:txBody>
          <a:bodyPr/>
          <a:lstStyle/>
          <a:p>
            <a:pPr marL="0" indent="0" algn="ctr">
              <a:buNone/>
            </a:pPr>
            <a:r>
              <a:rPr lang="en-US" sz="6600" dirty="0">
                <a:solidFill>
                  <a:srgbClr val="0078D4"/>
                </a:solidFill>
              </a:rPr>
              <a:t>Allows developers to scale Kubernetes state management on a fully managed cloud native PaaS service</a:t>
            </a:r>
          </a:p>
        </p:txBody>
      </p:sp>
    </p:spTree>
    <p:extLst>
      <p:ext uri="{BB962C8B-B14F-4D97-AF65-F5344CB8AC3E}">
        <p14:creationId xmlns:p14="http://schemas.microsoft.com/office/powerpoint/2010/main" val="74596916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4319F7-EB5D-4A49-9DCE-65EEFC7E8B2C}"/>
              </a:ext>
            </a:extLst>
          </p:cNvPr>
          <p:cNvPicPr>
            <a:picLocks noChangeAspect="1"/>
          </p:cNvPicPr>
          <p:nvPr/>
        </p:nvPicPr>
        <p:blipFill>
          <a:blip r:embed="rId3"/>
          <a:srcRect/>
          <a:stretch/>
        </p:blipFill>
        <p:spPr>
          <a:xfrm>
            <a:off x="4121685" y="0"/>
            <a:ext cx="9384230" cy="6858000"/>
          </a:xfrm>
          <a:prstGeom prst="rect">
            <a:avLst/>
          </a:prstGeom>
        </p:spPr>
      </p:pic>
      <p:sp>
        <p:nvSpPr>
          <p:cNvPr id="18" name="TextBox 17">
            <a:extLst>
              <a:ext uri="{FF2B5EF4-FFF2-40B4-BE49-F238E27FC236}">
                <a16:creationId xmlns:a16="http://schemas.microsoft.com/office/drawing/2014/main" id="{0EB9C856-CFCB-4BF9-B180-5BD4F38826FE}"/>
              </a:ext>
            </a:extLst>
          </p:cNvPr>
          <p:cNvSpPr txBox="1"/>
          <p:nvPr/>
        </p:nvSpPr>
        <p:spPr>
          <a:xfrm>
            <a:off x="944390" y="1257273"/>
            <a:ext cx="4817782" cy="1015663"/>
          </a:xfrm>
          <a:prstGeom prst="rect">
            <a:avLst/>
          </a:prstGeom>
          <a:noFill/>
        </p:spPr>
        <p:txBody>
          <a:bodyPr wrap="squar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Call to Action</a:t>
            </a:r>
          </a:p>
        </p:txBody>
      </p:sp>
    </p:spTree>
    <p:extLst>
      <p:ext uri="{BB962C8B-B14F-4D97-AF65-F5344CB8AC3E}">
        <p14:creationId xmlns:p14="http://schemas.microsoft.com/office/powerpoint/2010/main" val="284186499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011295-EAAB-4A41-AF79-03A82E03D77A}"/>
              </a:ext>
            </a:extLst>
          </p:cNvPr>
          <p:cNvPicPr>
            <a:picLocks noChangeAspect="1"/>
          </p:cNvPicPr>
          <p:nvPr/>
        </p:nvPicPr>
        <p:blipFill>
          <a:blip r:embed="rId3"/>
          <a:stretch>
            <a:fillRect/>
          </a:stretch>
        </p:blipFill>
        <p:spPr>
          <a:xfrm>
            <a:off x="899172" y="1396808"/>
            <a:ext cx="10393654" cy="5066905"/>
          </a:xfrm>
          <a:prstGeom prst="rect">
            <a:avLst/>
          </a:prstGeom>
        </p:spPr>
      </p:pic>
      <p:sp>
        <p:nvSpPr>
          <p:cNvPr id="3" name="Content Placeholder 2">
            <a:extLst>
              <a:ext uri="{FF2B5EF4-FFF2-40B4-BE49-F238E27FC236}">
                <a16:creationId xmlns:a16="http://schemas.microsoft.com/office/drawing/2014/main" id="{906C2475-A1A0-4ADF-AB16-EB5E2EB25C17}"/>
              </a:ext>
            </a:extLst>
          </p:cNvPr>
          <p:cNvSpPr txBox="1">
            <a:spLocks/>
          </p:cNvSpPr>
          <p:nvPr/>
        </p:nvSpPr>
        <p:spPr>
          <a:xfrm>
            <a:off x="254000" y="394287"/>
            <a:ext cx="11683999" cy="78857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4800" dirty="0">
                <a:solidFill>
                  <a:srgbClr val="0078D4"/>
                </a:solidFill>
              </a:rPr>
              <a:t>azure.microsoft.com/</a:t>
            </a:r>
            <a:r>
              <a:rPr lang="en-US" sz="4800" dirty="0" err="1">
                <a:solidFill>
                  <a:srgbClr val="0078D4"/>
                </a:solidFill>
              </a:rPr>
              <a:t>en</a:t>
            </a:r>
            <a:r>
              <a:rPr lang="en-US" sz="4800" dirty="0">
                <a:solidFill>
                  <a:srgbClr val="0078D4"/>
                </a:solidFill>
              </a:rPr>
              <a:t>-us/try/</a:t>
            </a:r>
            <a:r>
              <a:rPr lang="en-US" sz="4800" dirty="0" err="1">
                <a:solidFill>
                  <a:srgbClr val="0078D4"/>
                </a:solidFill>
              </a:rPr>
              <a:t>cosmosdb</a:t>
            </a:r>
            <a:r>
              <a:rPr lang="en-US" sz="4800" dirty="0">
                <a:solidFill>
                  <a:srgbClr val="0078D4"/>
                </a:solidFill>
              </a:rPr>
              <a:t>/</a:t>
            </a:r>
          </a:p>
        </p:txBody>
      </p:sp>
    </p:spTree>
    <p:extLst>
      <p:ext uri="{BB962C8B-B14F-4D97-AF65-F5344CB8AC3E}">
        <p14:creationId xmlns:p14="http://schemas.microsoft.com/office/powerpoint/2010/main" val="148001619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CBF3-9521-4C10-89EE-27D2BEE3EA8D}"/>
              </a:ext>
            </a:extLst>
          </p:cNvPr>
          <p:cNvSpPr>
            <a:spLocks noGrp="1"/>
          </p:cNvSpPr>
          <p:nvPr>
            <p:ph type="title"/>
          </p:nvPr>
        </p:nvSpPr>
        <p:spPr/>
        <p:txBody>
          <a:bodyPr/>
          <a:lstStyle/>
          <a:p>
            <a:r>
              <a:rPr lang="en-US" dirty="0"/>
              <a:t>Chad Green</a:t>
            </a:r>
          </a:p>
        </p:txBody>
      </p:sp>
      <p:sp>
        <p:nvSpPr>
          <p:cNvPr id="3" name="Rectangle 2">
            <a:extLst>
              <a:ext uri="{FF2B5EF4-FFF2-40B4-BE49-F238E27FC236}">
                <a16:creationId xmlns:a16="http://schemas.microsoft.com/office/drawing/2014/main" id="{DE217114-3DD9-4A10-A989-629EED0459F1}"/>
              </a:ext>
            </a:extLst>
          </p:cNvPr>
          <p:cNvSpPr/>
          <p:nvPr/>
        </p:nvSpPr>
        <p:spPr>
          <a:xfrm>
            <a:off x="585216" y="3658842"/>
            <a:ext cx="7106165" cy="2308324"/>
          </a:xfrm>
          <a:prstGeom prst="rect">
            <a:avLst/>
          </a:prstGeom>
        </p:spPr>
        <p:txBody>
          <a:bodyPr wrap="square">
            <a:spAutoFit/>
          </a:bodyPr>
          <a:lstStyle/>
          <a:p>
            <a:r>
              <a:rPr lang="en-US" sz="3600" b="1" dirty="0">
                <a:solidFill>
                  <a:srgbClr val="0078D4"/>
                </a:solidFill>
                <a:latin typeface="Font Awesome 5 Free Solid" panose="02000503000000000000" pitchFamily="50" charset="2"/>
              </a:rPr>
              <a:t></a:t>
            </a:r>
            <a:r>
              <a:rPr lang="en-US" sz="2800" spc="600" dirty="0">
                <a:solidFill>
                  <a:schemeClr val="bg1">
                    <a:lumMod val="75000"/>
                  </a:schemeClr>
                </a:solidFill>
              </a:rPr>
              <a:t> </a:t>
            </a:r>
            <a:r>
              <a:rPr lang="en-US" sz="2800" spc="600" dirty="0"/>
              <a:t>chadgreen@chadgreen.com</a:t>
            </a:r>
          </a:p>
          <a:p>
            <a:r>
              <a:rPr lang="en-US" sz="3600" dirty="0">
                <a:solidFill>
                  <a:srgbClr val="0078D4"/>
                </a:solidFill>
                <a:latin typeface="Font Awesome 5 Brands Regular" panose="02000503000000000000" pitchFamily="50" charset="0"/>
              </a:rPr>
              <a:t></a:t>
            </a:r>
            <a:r>
              <a:rPr lang="en-US" sz="2800" spc="600" dirty="0">
                <a:solidFill>
                  <a:schemeClr val="bg1">
                    <a:lumMod val="75000"/>
                  </a:schemeClr>
                </a:solidFill>
              </a:rPr>
              <a:t> </a:t>
            </a:r>
            <a:r>
              <a:rPr lang="en-US" sz="2800" spc="600" dirty="0"/>
              <a:t>chadgreen.com</a:t>
            </a:r>
          </a:p>
          <a:p>
            <a:r>
              <a:rPr lang="en-US" sz="3600" dirty="0">
                <a:solidFill>
                  <a:srgbClr val="0078D4"/>
                </a:solidFill>
                <a:latin typeface="Font Awesome 5 Brands Regular" panose="02000503000000000000" pitchFamily="50" charset="0"/>
              </a:rPr>
              <a:t></a:t>
            </a:r>
            <a:r>
              <a:rPr lang="en-US" sz="2800" spc="600" dirty="0">
                <a:solidFill>
                  <a:schemeClr val="bg1">
                    <a:lumMod val="75000"/>
                  </a:schemeClr>
                </a:solidFill>
              </a:rPr>
              <a:t> </a:t>
            </a:r>
            <a:r>
              <a:rPr lang="en-US" sz="2800" spc="600" dirty="0" err="1"/>
              <a:t>ChadGreen</a:t>
            </a:r>
            <a:endParaRPr lang="en-US" sz="2800" spc="600" dirty="0"/>
          </a:p>
          <a:p>
            <a:r>
              <a:rPr lang="en-US" sz="3600" dirty="0">
                <a:solidFill>
                  <a:srgbClr val="0078D4"/>
                </a:solidFill>
                <a:latin typeface="Font Awesome 5 Brands Regular" panose="02000503000000000000" pitchFamily="50" charset="0"/>
              </a:rPr>
              <a:t></a:t>
            </a:r>
            <a:r>
              <a:rPr lang="en-US" sz="2800" spc="600" dirty="0">
                <a:solidFill>
                  <a:schemeClr val="bg1">
                    <a:lumMod val="75000"/>
                  </a:schemeClr>
                </a:solidFill>
              </a:rPr>
              <a:t> </a:t>
            </a:r>
            <a:r>
              <a:rPr lang="en-US" sz="2800" spc="600" dirty="0" err="1"/>
              <a:t>ChadwickEGreen</a:t>
            </a:r>
            <a:endParaRPr lang="en-US" sz="2800" spc="600" dirty="0"/>
          </a:p>
        </p:txBody>
      </p:sp>
    </p:spTree>
    <p:extLst>
      <p:ext uri="{BB962C8B-B14F-4D97-AF65-F5344CB8AC3E}">
        <p14:creationId xmlns:p14="http://schemas.microsoft.com/office/powerpoint/2010/main" val="81063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3852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
        <p:nvSpPr>
          <p:cNvPr id="133" name="Title 10">
            <a:extLst>
              <a:ext uri="{FF2B5EF4-FFF2-40B4-BE49-F238E27FC236}">
                <a16:creationId xmlns:a16="http://schemas.microsoft.com/office/drawing/2014/main" id="{55FFF835-FC4A-134B-AE66-7F35DC0EA6C0}"/>
              </a:ext>
            </a:extLst>
          </p:cNvPr>
          <p:cNvSpPr>
            <a:spLocks noGrp="1"/>
          </p:cNvSpPr>
          <p:nvPr>
            <p:ph type="title"/>
          </p:nvPr>
        </p:nvSpPr>
        <p:spPr>
          <a:xfrm>
            <a:off x="389859" y="250170"/>
            <a:ext cx="11018520" cy="553998"/>
          </a:xfrm>
        </p:spPr>
        <p:txBody>
          <a:bodyPr/>
          <a:lstStyle/>
          <a:p>
            <a:pPr>
              <a:spcBef>
                <a:spcPts val="600"/>
              </a:spcBef>
            </a:pPr>
            <a:r>
              <a:rPr lang="en-US"/>
              <a:t>Azure Cosmos DB</a:t>
            </a:r>
            <a:br>
              <a:rPr lang="en-US"/>
            </a:br>
            <a:endParaRPr lang="en-US" cap="none"/>
          </a:p>
        </p:txBody>
      </p:sp>
      <p:sp>
        <p:nvSpPr>
          <p:cNvPr id="134" name="Rectangle 133">
            <a:extLst>
              <a:ext uri="{FF2B5EF4-FFF2-40B4-BE49-F238E27FC236}">
                <a16:creationId xmlns:a16="http://schemas.microsoft.com/office/drawing/2014/main" id="{A6D8F800-35D0-9647-89A8-9976C47EFE52}"/>
              </a:ext>
            </a:extLst>
          </p:cNvPr>
          <p:cNvSpPr/>
          <p:nvPr/>
        </p:nvSpPr>
        <p:spPr>
          <a:xfrm>
            <a:off x="332265" y="886754"/>
            <a:ext cx="9495050" cy="400110"/>
          </a:xfrm>
          <a:prstGeom prst="rect">
            <a:avLst/>
          </a:prstGeom>
        </p:spPr>
        <p:txBody>
          <a:bodyPr wrap="square" anchor="t">
            <a:spAutoFit/>
          </a:bodyPr>
          <a:lstStyle/>
          <a:p>
            <a:r>
              <a:rPr lang="en-US" sz="2000"/>
              <a:t>A globally-distributed, massively-scalable, multi-model database service</a:t>
            </a:r>
            <a:endParaRPr lang="en-US" sz="2000">
              <a:cs typeface="Segoe UI"/>
            </a:endParaRPr>
          </a:p>
        </p:txBody>
      </p:sp>
    </p:spTree>
    <p:extLst>
      <p:ext uri="{BB962C8B-B14F-4D97-AF65-F5344CB8AC3E}">
        <p14:creationId xmlns:p14="http://schemas.microsoft.com/office/powerpoint/2010/main" val="3457740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animEffect transition="in" filter="fade">
                                      <p:cBhvr>
                                        <p:cTn id="25"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06670dda-0291-4061-b6e0-f6c0cb392c51"/>
    <ds:schemaRef ds:uri="http://schemas.microsoft.com/office/2006/documentManagement/types"/>
    <ds:schemaRef ds:uri="e4aa919a-b200-49cb-beca-4c7e0810321e"/>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schemas.microsoft.com/sharepoint/v3"/>
    <ds:schemaRef ds:uri="http://purl.org/dc/dcmitype/"/>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439</TotalTime>
  <Words>6041</Words>
  <Application>Microsoft Office PowerPoint</Application>
  <PresentationFormat>Widescreen</PresentationFormat>
  <Paragraphs>1178</Paragraphs>
  <Slides>88</Slides>
  <Notes>79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88</vt:i4>
      </vt:variant>
    </vt:vector>
  </HeadingPairs>
  <TitlesOfParts>
    <vt:vector size="99" baseType="lpstr">
      <vt:lpstr>Arial</vt:lpstr>
      <vt:lpstr>Consolas</vt:lpstr>
      <vt:lpstr>Font Awesome 5 Brands Regular</vt:lpstr>
      <vt:lpstr>Font Awesome 5 Free Solid</vt:lpstr>
      <vt:lpstr>Segoe UI</vt:lpstr>
      <vt:lpstr>Segoe UI Semibold</vt:lpstr>
      <vt:lpstr>Segoe UI Semilight</vt:lpstr>
      <vt:lpstr>Wingdings</vt:lpstr>
      <vt:lpstr>White Template</vt:lpstr>
      <vt:lpstr>Light Gray Template</vt:lpstr>
      <vt:lpstr>Black Template</vt:lpstr>
      <vt:lpstr>The Hitchhiker’s Guide to the Cosmos</vt:lpstr>
      <vt:lpstr>What is Cosmos DB</vt:lpstr>
      <vt:lpstr>Azure Cosmos DB </vt:lpstr>
      <vt:lpstr>Azure Cosmos DB </vt:lpstr>
      <vt:lpstr>Azure Cosmos DB </vt:lpstr>
      <vt:lpstr>Azure Cosmos DB </vt:lpstr>
      <vt:lpstr>Azure Cosmos DB </vt:lpstr>
      <vt:lpstr>Azure Cosmos DB </vt:lpstr>
      <vt:lpstr>Azure Cosmos DB </vt:lpstr>
      <vt:lpstr>Azure Cosmos DB </vt:lpstr>
      <vt:lpstr>Azure Cosmos DB Capabilities</vt:lpstr>
      <vt:lpstr>Cosmos Use Cases</vt:lpstr>
      <vt:lpstr>IoT and Telematics Azure Cosmos DB Use Cases</vt:lpstr>
      <vt:lpstr>IoT and Telematics Azure Cosmos DB Use Cases</vt:lpstr>
      <vt:lpstr>Retail Marketing Azure Cosmos DB Use Cases</vt:lpstr>
      <vt:lpstr>Retail and Marking Azure Cosmos DB Use Cases</vt:lpstr>
      <vt:lpstr>Retail and Marking Azure Cosmos DB Use Cases</vt:lpstr>
      <vt:lpstr>Gaming Azure Cosmos DB Use Cases</vt:lpstr>
      <vt:lpstr>Gaming Azure Cosmos DB Use Cases</vt:lpstr>
      <vt:lpstr>Web &amp; Mobile Applications Azure Cosmos DB Use Cases</vt:lpstr>
      <vt:lpstr>Web &amp; Mobile Applications Azure Cosmos DB Use Cases</vt:lpstr>
      <vt:lpstr>Wide-Range of Data APIs</vt:lpstr>
      <vt:lpstr>PowerPoint Presentation</vt:lpstr>
      <vt:lpstr>PowerPoint Presentation</vt:lpstr>
      <vt:lpstr>SQL API Document Database</vt:lpstr>
      <vt:lpstr>SQL API – What</vt:lpstr>
      <vt:lpstr>SQL API - When</vt:lpstr>
      <vt:lpstr>SQL API – How: Data Model</vt:lpstr>
      <vt:lpstr>SQL API – How: Data Model</vt:lpstr>
      <vt:lpstr>SQL API – How: Insert</vt:lpstr>
      <vt:lpstr>SQL API – How: Insert</vt:lpstr>
      <vt:lpstr>SQL API – How: Insert</vt:lpstr>
      <vt:lpstr>SQL API – How: Insert</vt:lpstr>
      <vt:lpstr>SQL API – How: Insert</vt:lpstr>
      <vt:lpstr>SQL API – How: Query</vt:lpstr>
      <vt:lpstr>SQL API – How: Query</vt:lpstr>
      <vt:lpstr>SQL API – How: Query</vt:lpstr>
      <vt:lpstr>SQL API – How: Query</vt:lpstr>
      <vt:lpstr>SQL API – Querying Options</vt:lpstr>
      <vt:lpstr>MongoDB Document Database</vt:lpstr>
      <vt:lpstr>MongoDB API – What</vt:lpstr>
      <vt:lpstr>MongoDB API - When</vt:lpstr>
      <vt:lpstr>MongoDB API – How: Data Model</vt:lpstr>
      <vt:lpstr>MongoDB API – How: Data Model</vt:lpstr>
      <vt:lpstr>MongoDB API – How: Insert</vt:lpstr>
      <vt:lpstr>MongoDB API – How: Insert</vt:lpstr>
      <vt:lpstr>MongoDB API – How: Insert</vt:lpstr>
      <vt:lpstr>MongoDB API – How: Query</vt:lpstr>
      <vt:lpstr>Gremlin API Document Database</vt:lpstr>
      <vt:lpstr>Gremlin API – What</vt:lpstr>
      <vt:lpstr>What is a Graph</vt:lpstr>
      <vt:lpstr>Property Graph Model</vt:lpstr>
      <vt:lpstr>The Power of Graph Databases</vt:lpstr>
      <vt:lpstr>Gremlin API - When</vt:lpstr>
      <vt:lpstr>Gremlin API – How: Data Model</vt:lpstr>
      <vt:lpstr>Gremlin API – How: Data Model</vt:lpstr>
      <vt:lpstr>Gremlin API – How: Insert</vt:lpstr>
      <vt:lpstr>Gremlin API – How: Insert</vt:lpstr>
      <vt:lpstr>Gremlin API – How: Insert</vt:lpstr>
      <vt:lpstr>Gremlin API – How: Insert</vt:lpstr>
      <vt:lpstr>Gremlin API – How: Query</vt:lpstr>
      <vt:lpstr>Gremlin API – Querying Options</vt:lpstr>
      <vt:lpstr>Cassandra API Wide Column Store</vt:lpstr>
      <vt:lpstr>Cassandra API – What</vt:lpstr>
      <vt:lpstr>Cassandra API - When</vt:lpstr>
      <vt:lpstr>Cassandra API – How: Data Model</vt:lpstr>
      <vt:lpstr>Cassandra API – How: Insert</vt:lpstr>
      <vt:lpstr>Cassandra API – How: Insert</vt:lpstr>
      <vt:lpstr>Cassandra API – How: Query</vt:lpstr>
      <vt:lpstr>Cassandra API – Query Options</vt:lpstr>
      <vt:lpstr>Table API Table Storage</vt:lpstr>
      <vt:lpstr>Table API – What</vt:lpstr>
      <vt:lpstr>Table API - When</vt:lpstr>
      <vt:lpstr>Table API – How: Data Model</vt:lpstr>
      <vt:lpstr>Table API – How: Insert</vt:lpstr>
      <vt:lpstr>Table API – How: Insert</vt:lpstr>
      <vt:lpstr>Table API – How: Insert</vt:lpstr>
      <vt:lpstr>Table API – How: Insert</vt:lpstr>
      <vt:lpstr>Table API – How: Query</vt:lpstr>
      <vt:lpstr>Table API – How: Query</vt:lpstr>
      <vt:lpstr>etcd API Key-Value Storage</vt:lpstr>
      <vt:lpstr>etcd API - What</vt:lpstr>
      <vt:lpstr>etcd API – Why</vt:lpstr>
      <vt:lpstr>etcd API - When</vt:lpstr>
      <vt:lpstr>PowerPoint Presentation</vt:lpstr>
      <vt:lpstr>PowerPoint Presentation</vt:lpstr>
      <vt:lpstr>Chad Green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Hitchhiker’s Guide to the Cosmos</dc:title>
  <dc:creator>Chad Green</dc:creator>
  <cp:lastModifiedBy>Chad Green</cp:lastModifiedBy>
  <cp:revision>73</cp:revision>
  <dcterms:created xsi:type="dcterms:W3CDTF">2020-02-04T04:56:27Z</dcterms:created>
  <dcterms:modified xsi:type="dcterms:W3CDTF">2020-02-07T15:31:41Z</dcterms:modified>
</cp:coreProperties>
</file>